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handoutMasterIdLst>
    <p:handoutMasterId r:id="rId14"/>
  </p:handoutMasterIdLst>
  <p:sldIdLst>
    <p:sldId id="274" r:id="rId2"/>
    <p:sldId id="271" r:id="rId3"/>
    <p:sldId id="256" r:id="rId4"/>
    <p:sldId id="275" r:id="rId5"/>
    <p:sldId id="276" r:id="rId6"/>
    <p:sldId id="277" r:id="rId7"/>
    <p:sldId id="279" r:id="rId8"/>
    <p:sldId id="280" r:id="rId9"/>
    <p:sldId id="281" r:id="rId10"/>
    <p:sldId id="273" r:id="rId11"/>
    <p:sldId id="282" r:id="rId12"/>
    <p:sldId id="283" r:id="rId13"/>
  </p:sldIdLst>
  <p:sldSz cx="9144000" cy="6858000" type="screen4x3"/>
  <p:notesSz cx="6735763" cy="9866313"/>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inimized">
    <p:restoredLeft sz="84380"/>
    <p:restoredTop sz="94660"/>
  </p:normalViewPr>
  <p:slideViewPr>
    <p:cSldViewPr>
      <p:cViewPr varScale="1">
        <p:scale>
          <a:sx n="66" d="100"/>
          <a:sy n="66" d="100"/>
        </p:scale>
        <p:origin x="-127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16351" y="1"/>
            <a:ext cx="2919413" cy="493713"/>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sz="quarter" idx="1"/>
          </p:nvPr>
        </p:nvSpPr>
        <p:spPr>
          <a:xfrm>
            <a:off x="1588" y="1"/>
            <a:ext cx="2919412" cy="493713"/>
          </a:xfrm>
          <a:prstGeom prst="rect">
            <a:avLst/>
          </a:prstGeom>
        </p:spPr>
        <p:txBody>
          <a:bodyPr vert="horz" lIns="91440" tIns="45720" rIns="91440" bIns="45720" rtlCol="1"/>
          <a:lstStyle>
            <a:lvl1pPr algn="l">
              <a:defRPr sz="1200"/>
            </a:lvl1pPr>
          </a:lstStyle>
          <a:p>
            <a:fld id="{790A14D4-392B-4A3F-A6FF-E4598E40BBFB}" type="datetimeFigureOut">
              <a:rPr lang="ar-IQ" smtClean="0"/>
              <a:pPr/>
              <a:t>12/07/1439</a:t>
            </a:fld>
            <a:endParaRPr lang="ar-IQ"/>
          </a:p>
        </p:txBody>
      </p:sp>
      <p:sp>
        <p:nvSpPr>
          <p:cNvPr id="4" name="عنصر نائب للتذييل 3"/>
          <p:cNvSpPr>
            <a:spLocks noGrp="1"/>
          </p:cNvSpPr>
          <p:nvPr>
            <p:ph type="ftr" sz="quarter" idx="2"/>
          </p:nvPr>
        </p:nvSpPr>
        <p:spPr>
          <a:xfrm>
            <a:off x="3816351" y="9371013"/>
            <a:ext cx="2919413" cy="493712"/>
          </a:xfrm>
          <a:prstGeom prst="rect">
            <a:avLst/>
          </a:prstGeom>
        </p:spPr>
        <p:txBody>
          <a:bodyPr vert="horz" lIns="91440" tIns="45720" rIns="91440" bIns="45720" rtlCol="1" anchor="b"/>
          <a:lstStyle>
            <a:lvl1pPr algn="r">
              <a:defRPr sz="1200"/>
            </a:lvl1pPr>
          </a:lstStyle>
          <a:p>
            <a:endParaRPr lang="ar-IQ"/>
          </a:p>
        </p:txBody>
      </p:sp>
      <p:sp>
        <p:nvSpPr>
          <p:cNvPr id="5" name="عنصر نائب لرقم الشريحة 4"/>
          <p:cNvSpPr>
            <a:spLocks noGrp="1"/>
          </p:cNvSpPr>
          <p:nvPr>
            <p:ph type="sldNum" sz="quarter" idx="3"/>
          </p:nvPr>
        </p:nvSpPr>
        <p:spPr>
          <a:xfrm>
            <a:off x="1588" y="9371013"/>
            <a:ext cx="2919412" cy="493712"/>
          </a:xfrm>
          <a:prstGeom prst="rect">
            <a:avLst/>
          </a:prstGeom>
        </p:spPr>
        <p:txBody>
          <a:bodyPr vert="horz" lIns="91440" tIns="45720" rIns="91440" bIns="45720" rtlCol="1" anchor="b"/>
          <a:lstStyle>
            <a:lvl1pPr algn="l">
              <a:defRPr sz="1200"/>
            </a:lvl1pPr>
          </a:lstStyle>
          <a:p>
            <a:fld id="{6784984C-59B0-4F64-B53F-4B9DD87CEDFE}" type="slidenum">
              <a:rPr lang="ar-IQ" smtClean="0"/>
              <a:pPr/>
              <a:t>‹#›</a:t>
            </a:fld>
            <a:endParaRPr lang="ar-IQ"/>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66885B0-91F8-4BF5-8F17-EDD8F0F767CB}" type="datetimeFigureOut">
              <a:rPr lang="ar-IQ" smtClean="0"/>
              <a:pPr/>
              <a:t>12/07/1439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C0D8244-A4FE-4531-94A3-086D0BB9EFAF}"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66885B0-91F8-4BF5-8F17-EDD8F0F767CB}" type="datetimeFigureOut">
              <a:rPr lang="ar-IQ" smtClean="0"/>
              <a:pPr/>
              <a:t>12/07/1439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C0D8244-A4FE-4531-94A3-086D0BB9EFAF}"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66885B0-91F8-4BF5-8F17-EDD8F0F767CB}" type="datetimeFigureOut">
              <a:rPr lang="ar-IQ" smtClean="0"/>
              <a:pPr/>
              <a:t>12/07/1439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C0D8244-A4FE-4531-94A3-086D0BB9EFAF}"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66885B0-91F8-4BF5-8F17-EDD8F0F767CB}" type="datetimeFigureOut">
              <a:rPr lang="ar-IQ" smtClean="0"/>
              <a:pPr/>
              <a:t>12/07/1439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C0D8244-A4FE-4531-94A3-086D0BB9EFAF}"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66885B0-91F8-4BF5-8F17-EDD8F0F767CB}" type="datetimeFigureOut">
              <a:rPr lang="ar-IQ" smtClean="0"/>
              <a:pPr/>
              <a:t>12/07/1439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C0D8244-A4FE-4531-94A3-086D0BB9EFAF}"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66885B0-91F8-4BF5-8F17-EDD8F0F767CB}" type="datetimeFigureOut">
              <a:rPr lang="ar-IQ" smtClean="0"/>
              <a:pPr/>
              <a:t>12/07/1439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C0D8244-A4FE-4531-94A3-086D0BB9EFAF}"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66885B0-91F8-4BF5-8F17-EDD8F0F767CB}" type="datetimeFigureOut">
              <a:rPr lang="ar-IQ" smtClean="0"/>
              <a:pPr/>
              <a:t>12/07/1439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C0D8244-A4FE-4531-94A3-086D0BB9EFAF}"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66885B0-91F8-4BF5-8F17-EDD8F0F767CB}" type="datetimeFigureOut">
              <a:rPr lang="ar-IQ" smtClean="0"/>
              <a:pPr/>
              <a:t>12/07/1439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C0D8244-A4FE-4531-94A3-086D0BB9EFAF}"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66885B0-91F8-4BF5-8F17-EDD8F0F767CB}" type="datetimeFigureOut">
              <a:rPr lang="ar-IQ" smtClean="0"/>
              <a:pPr/>
              <a:t>12/07/1439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C0D8244-A4FE-4531-94A3-086D0BB9EFAF}"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66885B0-91F8-4BF5-8F17-EDD8F0F767CB}" type="datetimeFigureOut">
              <a:rPr lang="ar-IQ" smtClean="0"/>
              <a:pPr/>
              <a:t>12/07/1439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C0D8244-A4FE-4531-94A3-086D0BB9EFAF}"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66885B0-91F8-4BF5-8F17-EDD8F0F767CB}" type="datetimeFigureOut">
              <a:rPr lang="ar-IQ" smtClean="0"/>
              <a:pPr/>
              <a:t>12/07/1439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C0D8244-A4FE-4531-94A3-086D0BB9EFAF}"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66885B0-91F8-4BF5-8F17-EDD8F0F767CB}" type="datetimeFigureOut">
              <a:rPr lang="ar-IQ" smtClean="0"/>
              <a:pPr/>
              <a:t>12/07/1439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C0D8244-A4FE-4531-94A3-086D0BB9EFAF}"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Intestine" TargetMode="External"/><Relationship Id="rId2" Type="http://schemas.openxmlformats.org/officeDocument/2006/relationships/hyperlink" Target="https://en.wikipedia.org/wiki/Bacteria" TargetMode="External"/><Relationship Id="rId1" Type="http://schemas.openxmlformats.org/officeDocument/2006/relationships/slideLayout" Target="../slideLayouts/slideLayout7.xml"/><Relationship Id="rId6" Type="http://schemas.openxmlformats.org/officeDocument/2006/relationships/hyperlink" Target="https://en.wikipedia.org/wiki/Enterobacteriaceae" TargetMode="External"/><Relationship Id="rId5" Type="http://schemas.openxmlformats.org/officeDocument/2006/relationships/hyperlink" Target="https://en.wikipedia.org/wiki/Bacterial_gastroenteritis" TargetMode="External"/><Relationship Id="rId4" Type="http://schemas.openxmlformats.org/officeDocument/2006/relationships/hyperlink" Target="https://en.wikipedia.org/wiki/Gut_flora"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571604" y="285728"/>
            <a:ext cx="5857916" cy="769441"/>
          </a:xfrm>
          <a:prstGeom prst="rect">
            <a:avLst/>
          </a:prstGeom>
          <a:solidFill>
            <a:srgbClr val="FF0000"/>
          </a:solidFill>
        </p:spPr>
        <p:txBody>
          <a:bodyPr wrap="square" rtlCol="1">
            <a:spAutoFit/>
          </a:bodyPr>
          <a:lstStyle/>
          <a:p>
            <a:r>
              <a:rPr lang="en-US" sz="4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Enteric –bacteria </a:t>
            </a:r>
            <a:endParaRPr lang="ar-IQ" sz="4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0" name="Picture 4" descr="نتيجة بحث الصور عن ‪salmonella typhi‬‏"/>
          <p:cNvPicPr>
            <a:picLocks noChangeAspect="1" noChangeArrowheads="1"/>
          </p:cNvPicPr>
          <p:nvPr/>
        </p:nvPicPr>
        <p:blipFill>
          <a:blip r:embed="rId2"/>
          <a:srcRect/>
          <a:stretch>
            <a:fillRect/>
          </a:stretch>
        </p:blipFill>
        <p:spPr bwMode="auto">
          <a:xfrm>
            <a:off x="285720" y="428604"/>
            <a:ext cx="8858280" cy="564360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57166"/>
            <a:ext cx="5111354" cy="461665"/>
          </a:xfrm>
          <a:prstGeom prst="rect">
            <a:avLst/>
          </a:prstGeom>
          <a:noFill/>
        </p:spPr>
        <p:txBody>
          <a:bodyPr wrap="square" rtlCol="1">
            <a:spAutoFit/>
          </a:bodyPr>
          <a:lstStyle/>
          <a:p>
            <a:pPr algn="l" rtl="0"/>
            <a:r>
              <a:rPr lang="en-US" sz="2400" b="1" dirty="0" smtClean="0">
                <a:solidFill>
                  <a:srgbClr val="FF0000"/>
                </a:solidFill>
              </a:rPr>
              <a:t>Bacillary Dysentery</a:t>
            </a:r>
            <a:endParaRPr lang="ar-IQ" sz="2400" b="1" dirty="0">
              <a:solidFill>
                <a:srgbClr val="FF0000"/>
              </a:solidFill>
            </a:endParaRPr>
          </a:p>
        </p:txBody>
      </p:sp>
      <p:sp>
        <p:nvSpPr>
          <p:cNvPr id="3" name="TextBox 2"/>
          <p:cNvSpPr txBox="1"/>
          <p:nvPr/>
        </p:nvSpPr>
        <p:spPr>
          <a:xfrm>
            <a:off x="110613" y="928749"/>
            <a:ext cx="9033387" cy="11910953"/>
          </a:xfrm>
          <a:prstGeom prst="rect">
            <a:avLst/>
          </a:prstGeom>
          <a:noFill/>
        </p:spPr>
        <p:txBody>
          <a:bodyPr wrap="square" rtlCol="1">
            <a:spAutoFit/>
          </a:bodyPr>
          <a:lstStyle/>
          <a:p>
            <a:pPr algn="justLow" rtl="0"/>
            <a:r>
              <a:rPr lang="en-US" sz="1600" b="1" dirty="0" smtClean="0">
                <a:solidFill>
                  <a:schemeClr val="accent1"/>
                </a:solidFill>
                <a:latin typeface="Gill Sans MT" panose="020B0502020104020203" pitchFamily="34" charset="0"/>
              </a:rPr>
              <a:t>Organism</a:t>
            </a:r>
            <a:r>
              <a:rPr lang="en-US" sz="1600" b="1" dirty="0" smtClean="0">
                <a:latin typeface="Gill Sans MT" panose="020B0502020104020203" pitchFamily="34" charset="0"/>
              </a:rPr>
              <a:t>:</a:t>
            </a:r>
            <a:r>
              <a:rPr lang="en-US" sz="1600" dirty="0" smtClean="0">
                <a:latin typeface="Gill Sans MT" panose="020B0502020104020203" pitchFamily="34" charset="0"/>
              </a:rPr>
              <a:t>   </a:t>
            </a:r>
            <a:r>
              <a:rPr lang="en-US" sz="1600" b="1" i="1" dirty="0" err="1" smtClean="0">
                <a:latin typeface="Gill Sans MT" panose="020B0502020104020203" pitchFamily="34" charset="0"/>
              </a:rPr>
              <a:t>Shigella</a:t>
            </a:r>
            <a:r>
              <a:rPr lang="en-US" sz="1600" i="1" dirty="0" smtClean="0">
                <a:latin typeface="Gill Sans MT" panose="020B0502020104020203" pitchFamily="34" charset="0"/>
              </a:rPr>
              <a:t> </a:t>
            </a:r>
            <a:r>
              <a:rPr lang="en-US" sz="1600" dirty="0" smtClean="0">
                <a:latin typeface="Gill Sans MT" panose="020B0502020104020203" pitchFamily="34" charset="0"/>
              </a:rPr>
              <a:t>(Gram-negative rod ,4 species: </a:t>
            </a:r>
            <a:r>
              <a:rPr lang="en-US" sz="1600" i="1" dirty="0" smtClean="0">
                <a:latin typeface="Gill Sans MT" panose="020B0502020104020203" pitchFamily="34" charset="0"/>
              </a:rPr>
              <a:t>S </a:t>
            </a:r>
            <a:r>
              <a:rPr lang="en-US" sz="1600" i="1" dirty="0" err="1" smtClean="0">
                <a:latin typeface="Gill Sans MT" panose="020B0502020104020203" pitchFamily="34" charset="0"/>
              </a:rPr>
              <a:t>dysentericae</a:t>
            </a:r>
            <a:r>
              <a:rPr lang="en-US" sz="1600" i="1" dirty="0" smtClean="0">
                <a:latin typeface="Gill Sans MT" panose="020B0502020104020203" pitchFamily="34" charset="0"/>
              </a:rPr>
              <a:t>, S </a:t>
            </a:r>
            <a:r>
              <a:rPr lang="en-US" sz="1600" i="1" dirty="0" err="1" smtClean="0">
                <a:latin typeface="Gill Sans MT" panose="020B0502020104020203" pitchFamily="34" charset="0"/>
              </a:rPr>
              <a:t>flexneri</a:t>
            </a:r>
            <a:r>
              <a:rPr lang="en-US" sz="1600" i="1" dirty="0" smtClean="0">
                <a:latin typeface="Gill Sans MT" panose="020B0502020104020203" pitchFamily="34" charset="0"/>
              </a:rPr>
              <a:t>, S </a:t>
            </a:r>
            <a:r>
              <a:rPr lang="en-US" sz="1600" i="1" dirty="0" err="1" smtClean="0">
                <a:latin typeface="Gill Sans MT" panose="020B0502020104020203" pitchFamily="34" charset="0"/>
              </a:rPr>
              <a:t>bodydii</a:t>
            </a:r>
            <a:r>
              <a:rPr lang="en-US" sz="1600" i="1" dirty="0" smtClean="0">
                <a:latin typeface="Gill Sans MT" panose="020B0502020104020203" pitchFamily="34" charset="0"/>
              </a:rPr>
              <a:t>, and S </a:t>
            </a:r>
            <a:r>
              <a:rPr lang="en-US" sz="1600" i="1" dirty="0" err="1" smtClean="0">
                <a:latin typeface="Gill Sans MT" panose="020B0502020104020203" pitchFamily="34" charset="0"/>
              </a:rPr>
              <a:t>sonnei</a:t>
            </a:r>
            <a:r>
              <a:rPr lang="en-US" sz="1600" dirty="0" smtClean="0">
                <a:latin typeface="Gill Sans MT" panose="020B0502020104020203" pitchFamily="34" charset="0"/>
              </a:rPr>
              <a:t>).</a:t>
            </a:r>
          </a:p>
          <a:p>
            <a:pPr algn="justLow" rtl="0"/>
            <a:endParaRPr lang="en-US" sz="1600" dirty="0">
              <a:latin typeface="Gill Sans MT" panose="020B0502020104020203" pitchFamily="34" charset="0"/>
            </a:endParaRPr>
          </a:p>
          <a:p>
            <a:pPr algn="just" rtl="0"/>
            <a:r>
              <a:rPr lang="en-US" sz="1600" b="1" dirty="0" smtClean="0">
                <a:solidFill>
                  <a:schemeClr val="accent1"/>
                </a:solidFill>
                <a:latin typeface="Gill Sans MT" panose="020B0502020104020203" pitchFamily="34" charset="0"/>
              </a:rPr>
              <a:t>Etiology</a:t>
            </a:r>
            <a:r>
              <a:rPr lang="en-US" sz="1600" b="1" dirty="0" smtClean="0">
                <a:latin typeface="Gill Sans MT" panose="020B0502020104020203" pitchFamily="34" charset="0"/>
              </a:rPr>
              <a:t>:</a:t>
            </a:r>
            <a:r>
              <a:rPr lang="en-US" sz="1600" dirty="0" smtClean="0">
                <a:latin typeface="Gill Sans MT" panose="020B0502020104020203" pitchFamily="34" charset="0"/>
              </a:rPr>
              <a:t>    Transmission is most often by </a:t>
            </a:r>
            <a:r>
              <a:rPr lang="en-US" sz="1600" dirty="0" err="1" smtClean="0">
                <a:latin typeface="Gill Sans MT" panose="020B0502020104020203" pitchFamily="34" charset="0"/>
              </a:rPr>
              <a:t>feca</a:t>
            </a:r>
            <a:r>
              <a:rPr lang="en-US" sz="1600" dirty="0" smtClean="0">
                <a:latin typeface="Gill Sans MT" panose="020B0502020104020203" pitchFamily="34" charset="0"/>
              </a:rPr>
              <a:t>-oral </a:t>
            </a:r>
            <a:r>
              <a:rPr lang="en-US" sz="1600" dirty="0" err="1" smtClean="0">
                <a:latin typeface="Gill Sans MT" panose="020B0502020104020203" pitchFamily="34" charset="0"/>
              </a:rPr>
              <a:t>spread.Very</a:t>
            </a:r>
            <a:r>
              <a:rPr lang="en-US" sz="1600" dirty="0" smtClean="0">
                <a:latin typeface="Gill Sans MT" panose="020B0502020104020203" pitchFamily="34" charset="0"/>
              </a:rPr>
              <a:t> few organisms (100-2  are required to cause infection.</a:t>
            </a:r>
          </a:p>
          <a:p>
            <a:pPr algn="justLow" rtl="0"/>
            <a:r>
              <a:rPr lang="en-US" sz="1600" b="1" dirty="0" smtClean="0">
                <a:solidFill>
                  <a:schemeClr val="accent1"/>
                </a:solidFill>
                <a:latin typeface="Gill Sans MT" panose="020B0502020104020203" pitchFamily="34" charset="0"/>
              </a:rPr>
              <a:t>Clinical manifestation</a:t>
            </a:r>
            <a:r>
              <a:rPr lang="en-US" sz="1600" b="1" dirty="0" smtClean="0">
                <a:latin typeface="Gill Sans MT" panose="020B0502020104020203" pitchFamily="34" charset="0"/>
              </a:rPr>
              <a:t>: </a:t>
            </a:r>
            <a:r>
              <a:rPr lang="en-US" sz="1600" b="1" i="1" dirty="0" err="1" smtClean="0">
                <a:latin typeface="Gill Sans MT" panose="020B0502020104020203" pitchFamily="34" charset="0"/>
              </a:rPr>
              <a:t>Shigella</a:t>
            </a:r>
            <a:r>
              <a:rPr lang="en-US" sz="1600" b="1" i="1" dirty="0" smtClean="0">
                <a:latin typeface="Gill Sans MT" panose="020B0502020104020203" pitchFamily="34" charset="0"/>
              </a:rPr>
              <a:t> </a:t>
            </a:r>
            <a:r>
              <a:rPr lang="en-US" sz="1600" dirty="0" smtClean="0">
                <a:latin typeface="Gill Sans MT" panose="020B0502020104020203" pitchFamily="34" charset="0"/>
              </a:rPr>
              <a:t>causes dysentery that is clinically similar  to that caused by </a:t>
            </a:r>
            <a:r>
              <a:rPr lang="en-US" sz="1600" dirty="0" err="1" smtClean="0">
                <a:latin typeface="Gill Sans MT" panose="020B0502020104020203" pitchFamily="34" charset="0"/>
              </a:rPr>
              <a:t>enteroinvasive</a:t>
            </a:r>
            <a:r>
              <a:rPr lang="en-US" sz="1600" dirty="0" smtClean="0">
                <a:latin typeface="Gill Sans MT" panose="020B0502020104020203" pitchFamily="34" charset="0"/>
              </a:rPr>
              <a:t> </a:t>
            </a:r>
            <a:r>
              <a:rPr lang="en-US" sz="1600" i="1" dirty="0" smtClean="0">
                <a:latin typeface="Gill Sans MT" panose="020B0502020104020203" pitchFamily="34" charset="0"/>
              </a:rPr>
              <a:t>E coli </a:t>
            </a:r>
            <a:r>
              <a:rPr lang="en-US" sz="1600" dirty="0" smtClean="0">
                <a:latin typeface="Gill Sans MT" panose="020B0502020104020203" pitchFamily="34" charset="0"/>
              </a:rPr>
              <a:t>(EIEC). Symptoms include fever, abdominal cramps, and blood and mucous</a:t>
            </a:r>
          </a:p>
          <a:p>
            <a:pPr algn="justLow" rtl="0"/>
            <a:r>
              <a:rPr lang="en-US" sz="1600" dirty="0" smtClean="0">
                <a:latin typeface="Gill Sans MT" panose="020B0502020104020203" pitchFamily="34" charset="0"/>
              </a:rPr>
              <a:t>diarrheal stool .</a:t>
            </a:r>
            <a:r>
              <a:rPr lang="en-US" sz="1600" i="1" dirty="0">
                <a:latin typeface="Gill Sans MT" panose="020B0502020104020203" pitchFamily="34" charset="0"/>
              </a:rPr>
              <a:t> S </a:t>
            </a:r>
            <a:r>
              <a:rPr lang="en-US" sz="1600" i="1" dirty="0" err="1" smtClean="0">
                <a:latin typeface="Gill Sans MT" panose="020B0502020104020203" pitchFamily="34" charset="0"/>
              </a:rPr>
              <a:t>dysentericae</a:t>
            </a:r>
            <a:r>
              <a:rPr lang="en-US" sz="1600" i="1" dirty="0" smtClean="0">
                <a:latin typeface="Gill Sans MT" panose="020B0502020104020203" pitchFamily="34" charset="0"/>
              </a:rPr>
              <a:t> </a:t>
            </a:r>
            <a:r>
              <a:rPr lang="en-US" sz="1600" dirty="0" smtClean="0">
                <a:latin typeface="Gill Sans MT" panose="020B0502020104020203" pitchFamily="34" charset="0"/>
              </a:rPr>
              <a:t>also produces Shiga toxins,  which is associated with</a:t>
            </a:r>
          </a:p>
          <a:p>
            <a:pPr algn="justLow" rtl="0"/>
            <a:r>
              <a:rPr lang="en-US" sz="1600" dirty="0" smtClean="0">
                <a:latin typeface="Gill Sans MT" panose="020B0502020104020203" pitchFamily="34" charset="0"/>
              </a:rPr>
              <a:t> more serious disease and development of hemolytic uremic syndrome.</a:t>
            </a:r>
          </a:p>
          <a:p>
            <a:pPr algn="justLow" rtl="0"/>
            <a:r>
              <a:rPr lang="en-US" sz="1600" b="1" dirty="0" smtClean="0">
                <a:solidFill>
                  <a:schemeClr val="accent1"/>
                </a:solidFill>
                <a:latin typeface="Gill Sans MT" panose="020B0502020104020203" pitchFamily="34" charset="0"/>
              </a:rPr>
              <a:t>Pathogenesis: </a:t>
            </a:r>
            <a:r>
              <a:rPr lang="en-US" sz="1600" b="1" dirty="0">
                <a:latin typeface="Gill Sans MT" panose="020B0502020104020203" pitchFamily="34" charset="0"/>
              </a:rPr>
              <a:t>:</a:t>
            </a:r>
            <a:r>
              <a:rPr lang="en-US" sz="1600" dirty="0">
                <a:latin typeface="Gill Sans MT" panose="020B0502020104020203" pitchFamily="34" charset="0"/>
              </a:rPr>
              <a:t>  </a:t>
            </a:r>
            <a:r>
              <a:rPr lang="en-US" sz="1600" dirty="0" smtClean="0">
                <a:latin typeface="Gill Sans MT" panose="020B0502020104020203" pitchFamily="34" charset="0"/>
              </a:rPr>
              <a:t> </a:t>
            </a:r>
            <a:r>
              <a:rPr lang="en-US" sz="1600" b="1" i="1" dirty="0" err="1">
                <a:latin typeface="Gill Sans MT" panose="020B0502020104020203" pitchFamily="34" charset="0"/>
              </a:rPr>
              <a:t>Shigella</a:t>
            </a:r>
            <a:r>
              <a:rPr lang="en-US" sz="1600" i="1" dirty="0">
                <a:latin typeface="Gill Sans MT" panose="020B0502020104020203" pitchFamily="34" charset="0"/>
              </a:rPr>
              <a:t> </a:t>
            </a:r>
            <a:r>
              <a:rPr lang="en-US" sz="1600" dirty="0" smtClean="0">
                <a:latin typeface="Gill Sans MT" panose="020B0502020104020203" pitchFamily="34" charset="0"/>
              </a:rPr>
              <a:t>carries a number of virulence factors including genes required for invasion,</a:t>
            </a:r>
          </a:p>
          <a:p>
            <a:pPr algn="justLow" rtl="0"/>
            <a:r>
              <a:rPr lang="en-US" sz="1600" dirty="0">
                <a:latin typeface="Gill Sans MT" panose="020B0502020104020203" pitchFamily="34" charset="0"/>
              </a:rPr>
              <a:t> </a:t>
            </a:r>
            <a:r>
              <a:rPr lang="en-US" sz="1600" dirty="0" smtClean="0">
                <a:latin typeface="Gill Sans MT" panose="020B0502020104020203" pitchFamily="34" charset="0"/>
              </a:rPr>
              <a:t>                      endotoxin and Shiga toxin.  As with </a:t>
            </a:r>
            <a:r>
              <a:rPr lang="en-US" sz="1600" i="1" dirty="0" smtClean="0">
                <a:latin typeface="Gill Sans MT" panose="020B0502020104020203" pitchFamily="34" charset="0"/>
              </a:rPr>
              <a:t>Salmonella</a:t>
            </a:r>
            <a:r>
              <a:rPr lang="en-US" sz="1600" dirty="0" smtClean="0">
                <a:latin typeface="Gill Sans MT" panose="020B0502020104020203" pitchFamily="34" charset="0"/>
              </a:rPr>
              <a:t> ,</a:t>
            </a:r>
            <a:r>
              <a:rPr lang="en-US" sz="1600" i="1" dirty="0" err="1" smtClean="0">
                <a:latin typeface="Gill Sans MT" panose="020B0502020104020203" pitchFamily="34" charset="0"/>
              </a:rPr>
              <a:t>Shigella</a:t>
            </a:r>
            <a:r>
              <a:rPr lang="en-US" sz="1600" dirty="0" smtClean="0">
                <a:latin typeface="Gill Sans MT" panose="020B0502020104020203" pitchFamily="34" charset="0"/>
              </a:rPr>
              <a:t> invades through intestinal</a:t>
            </a:r>
          </a:p>
          <a:p>
            <a:pPr algn="justLow" rtl="0"/>
            <a:r>
              <a:rPr lang="en-US" sz="1600" dirty="0">
                <a:latin typeface="Gill Sans MT" panose="020B0502020104020203" pitchFamily="34" charset="0"/>
              </a:rPr>
              <a:t> </a:t>
            </a:r>
            <a:r>
              <a:rPr lang="en-US" sz="1600" dirty="0" smtClean="0">
                <a:latin typeface="Gill Sans MT" panose="020B0502020104020203" pitchFamily="34" charset="0"/>
              </a:rPr>
              <a:t>                       mucosal cells. It then escapes the endosomes, replicates in the cytoplasm, spreads to the</a:t>
            </a:r>
          </a:p>
          <a:p>
            <a:pPr algn="justLow" rtl="0"/>
            <a:r>
              <a:rPr lang="en-US" sz="2000" dirty="0">
                <a:latin typeface="Gill Sans MT" panose="020B0502020104020203" pitchFamily="34" charset="0"/>
              </a:rPr>
              <a:t> </a:t>
            </a:r>
            <a:r>
              <a:rPr lang="en-US" sz="2000" dirty="0" smtClean="0">
                <a:latin typeface="Gill Sans MT" panose="020B0502020104020203" pitchFamily="34" charset="0"/>
              </a:rPr>
              <a:t>        </a:t>
            </a:r>
            <a:r>
              <a:rPr lang="en-US" sz="1600" dirty="0" smtClean="0">
                <a:latin typeface="Gill Sans MT" panose="020B0502020104020203" pitchFamily="34" charset="0"/>
              </a:rPr>
              <a:t>        adjacent enterocytes. Cell destruction induces a host inflammatory response.Shiga toxin</a:t>
            </a:r>
          </a:p>
          <a:p>
            <a:pPr algn="justLow" rtl="0"/>
            <a:r>
              <a:rPr lang="en-US" sz="2000" dirty="0">
                <a:latin typeface="Gill Sans MT" panose="020B0502020104020203" pitchFamily="34" charset="0"/>
              </a:rPr>
              <a:t> </a:t>
            </a:r>
            <a:r>
              <a:rPr lang="en-US" sz="2000" dirty="0" smtClean="0">
                <a:latin typeface="Gill Sans MT" panose="020B0502020104020203" pitchFamily="34" charset="0"/>
              </a:rPr>
              <a:t>                 </a:t>
            </a:r>
            <a:r>
              <a:rPr lang="en-US" sz="1600" dirty="0" smtClean="0">
                <a:latin typeface="Gill Sans MT" panose="020B0502020104020203" pitchFamily="34" charset="0"/>
              </a:rPr>
              <a:t>is not required for dysentery. </a:t>
            </a:r>
          </a:p>
          <a:p>
            <a:pPr algn="justLow" rtl="0"/>
            <a:r>
              <a:rPr lang="en-US" b="1" dirty="0" smtClean="0">
                <a:solidFill>
                  <a:schemeClr val="accent1"/>
                </a:solidFill>
                <a:latin typeface="Gill Sans MT" panose="020B0502020104020203" pitchFamily="34" charset="0"/>
              </a:rPr>
              <a:t>Laboratory Diagnosis</a:t>
            </a:r>
            <a:r>
              <a:rPr lang="en-US" sz="2000" b="1" dirty="0" smtClean="0">
                <a:latin typeface="Gill Sans MT" panose="020B0502020104020203" pitchFamily="34" charset="0"/>
              </a:rPr>
              <a:t>:</a:t>
            </a:r>
            <a:r>
              <a:rPr lang="en-US" sz="2000" b="1" dirty="0">
                <a:latin typeface="Gill Sans MT" panose="020B0502020104020203" pitchFamily="34" charset="0"/>
              </a:rPr>
              <a:t> </a:t>
            </a:r>
            <a:r>
              <a:rPr lang="en-US" sz="2000" b="1" dirty="0" smtClean="0">
                <a:latin typeface="Gill Sans MT" panose="020B0502020104020203" pitchFamily="34" charset="0"/>
              </a:rPr>
              <a:t> </a:t>
            </a:r>
            <a:r>
              <a:rPr lang="en-US" dirty="0" smtClean="0">
                <a:latin typeface="Gill Sans MT" panose="020B0502020104020203" pitchFamily="34" charset="0"/>
              </a:rPr>
              <a:t>like</a:t>
            </a:r>
            <a:r>
              <a:rPr lang="en-US" i="1" dirty="0" smtClean="0">
                <a:latin typeface="Gill Sans MT" panose="020B0502020104020203" pitchFamily="34" charset="0"/>
              </a:rPr>
              <a:t> Salmonella, </a:t>
            </a:r>
            <a:r>
              <a:rPr lang="en-US" i="1" dirty="0" err="1" smtClean="0">
                <a:latin typeface="Gill Sans MT" panose="020B0502020104020203" pitchFamily="34" charset="0"/>
              </a:rPr>
              <a:t>Shigella</a:t>
            </a:r>
            <a:r>
              <a:rPr lang="en-US" i="1" dirty="0" smtClean="0">
                <a:latin typeface="Gill Sans MT" panose="020B0502020104020203" pitchFamily="34" charset="0"/>
              </a:rPr>
              <a:t> </a:t>
            </a:r>
            <a:r>
              <a:rPr lang="en-US" dirty="0" smtClean="0">
                <a:latin typeface="Gill Sans MT" panose="020B0502020104020203" pitchFamily="34" charset="0"/>
              </a:rPr>
              <a:t>are lactose fermenters and can be isolated on a variety of   selective and </a:t>
            </a:r>
            <a:r>
              <a:rPr lang="en-US" dirty="0" err="1" smtClean="0">
                <a:latin typeface="Gill Sans MT" panose="020B0502020104020203" pitchFamily="34" charset="0"/>
              </a:rPr>
              <a:t>differntial</a:t>
            </a:r>
            <a:r>
              <a:rPr lang="en-US" dirty="0" smtClean="0">
                <a:latin typeface="Gill Sans MT" panose="020B0502020104020203" pitchFamily="34" charset="0"/>
              </a:rPr>
              <a:t> </a:t>
            </a:r>
            <a:r>
              <a:rPr lang="en-US" dirty="0">
                <a:latin typeface="Gill Sans MT" panose="020B0502020104020203" pitchFamily="34" charset="0"/>
              </a:rPr>
              <a:t>media from stool cultures</a:t>
            </a:r>
            <a:r>
              <a:rPr lang="en-US" dirty="0" smtClean="0">
                <a:latin typeface="Gill Sans MT" panose="020B0502020104020203" pitchFamily="34" charset="0"/>
              </a:rPr>
              <a:t>. </a:t>
            </a:r>
            <a:r>
              <a:rPr lang="en-US" i="1" dirty="0" err="1" smtClean="0">
                <a:latin typeface="Gill Sans MT" panose="020B0502020104020203" pitchFamily="34" charset="0"/>
              </a:rPr>
              <a:t>Shigella</a:t>
            </a:r>
            <a:r>
              <a:rPr lang="en-US" dirty="0" smtClean="0">
                <a:latin typeface="Gill Sans MT" panose="020B0502020104020203" pitchFamily="34" charset="0"/>
              </a:rPr>
              <a:t> do not produce H2S and   are </a:t>
            </a:r>
            <a:r>
              <a:rPr lang="en-US" dirty="0" err="1" smtClean="0">
                <a:latin typeface="Gill Sans MT" panose="020B0502020104020203" pitchFamily="34" charset="0"/>
              </a:rPr>
              <a:t>nonmotile</a:t>
            </a:r>
            <a:r>
              <a:rPr lang="en-US" dirty="0" smtClean="0">
                <a:latin typeface="Gill Sans MT" panose="020B0502020104020203" pitchFamily="34" charset="0"/>
              </a:rPr>
              <a:t>.</a:t>
            </a:r>
          </a:p>
          <a:p>
            <a:pPr algn="l" rtl="0"/>
            <a:r>
              <a:rPr lang="en-US" sz="2000" b="1" dirty="0" smtClean="0">
                <a:solidFill>
                  <a:schemeClr val="accent1"/>
                </a:solidFill>
              </a:rPr>
              <a:t>Treatment and Prevention:</a:t>
            </a:r>
            <a:r>
              <a:rPr lang="en-US" sz="2000" b="1" dirty="0" smtClean="0"/>
              <a:t>  </a:t>
            </a:r>
            <a:r>
              <a:rPr lang="en-US" dirty="0" smtClean="0"/>
              <a:t>Fluid and electrolyte replacement is often adequate for mild cases, whereas   antibiotics such as ciprofloxacin and </a:t>
            </a:r>
            <a:r>
              <a:rPr lang="en-US" dirty="0" err="1" smtClean="0"/>
              <a:t>trimethoprim</a:t>
            </a:r>
            <a:r>
              <a:rPr lang="en-US" dirty="0" smtClean="0"/>
              <a:t> can be used for more serious  disease. Prevention involves proper sanitation and good personal hygiene.</a:t>
            </a:r>
            <a:endParaRPr lang="ar-IQ" dirty="0" smtClean="0"/>
          </a:p>
          <a:p>
            <a:pPr algn="justLow" rtl="0"/>
            <a:endParaRPr lang="en-US" dirty="0" smtClean="0">
              <a:latin typeface="Gill Sans MT" panose="020B0502020104020203" pitchFamily="34" charset="0"/>
            </a:endParaRPr>
          </a:p>
          <a:p>
            <a:pPr algn="justLow" rtl="0"/>
            <a:endParaRPr lang="en-US" dirty="0" smtClean="0">
              <a:latin typeface="Gill Sans MT" panose="020B0502020104020203" pitchFamily="34" charset="0"/>
            </a:endParaRPr>
          </a:p>
          <a:p>
            <a:pPr algn="just" rtl="0"/>
            <a:endParaRPr lang="ar-IQ" dirty="0" smtClean="0">
              <a:latin typeface="Gill Sans MT" panose="020B0502020104020203" pitchFamily="34" charset="0"/>
            </a:endParaRPr>
          </a:p>
          <a:p>
            <a:pPr algn="l" rtl="0"/>
            <a:r>
              <a:rPr lang="en-US" dirty="0" smtClean="0">
                <a:latin typeface="Gill Sans MT" panose="020B0502020104020203" pitchFamily="34" charset="0"/>
              </a:rPr>
              <a:t> </a:t>
            </a:r>
          </a:p>
          <a:p>
            <a:pPr algn="justLow" rtl="0"/>
            <a:endParaRPr lang="en-US" dirty="0" smtClean="0">
              <a:latin typeface="Gill Sans MT" panose="020B0502020104020203" pitchFamily="34" charset="0"/>
            </a:endParaRPr>
          </a:p>
          <a:p>
            <a:pPr algn="justLow" rtl="0"/>
            <a:r>
              <a:rPr lang="en-US" dirty="0" smtClean="0">
                <a:latin typeface="Gill Sans MT" panose="020B0502020104020203" pitchFamily="34" charset="0"/>
              </a:rPr>
              <a:t>                                        </a:t>
            </a:r>
            <a:endParaRPr lang="en-US" dirty="0" smtClean="0"/>
          </a:p>
          <a:p>
            <a:pPr algn="l" rtl="0"/>
            <a:endParaRPr lang="en-US" dirty="0" smtClean="0"/>
          </a:p>
          <a:p>
            <a:pPr algn="l" rtl="0"/>
            <a:endParaRPr lang="en-US" dirty="0" smtClean="0"/>
          </a:p>
          <a:p>
            <a:pPr algn="justLow" rtl="0"/>
            <a:endParaRPr lang="en-US" dirty="0">
              <a:latin typeface="Gill Sans MT" panose="020B0502020104020203" pitchFamily="34" charset="0"/>
            </a:endParaRPr>
          </a:p>
          <a:p>
            <a:pPr algn="just" rtl="0"/>
            <a:endParaRPr lang="ar-IQ" sz="2000" dirty="0">
              <a:latin typeface="Gill Sans MT" panose="020B0502020104020203" pitchFamily="34" charset="0"/>
            </a:endParaRPr>
          </a:p>
          <a:p>
            <a:pPr algn="l" rtl="0"/>
            <a:r>
              <a:rPr lang="en-US" sz="2000" dirty="0">
                <a:latin typeface="Gill Sans MT" panose="020B0502020104020203" pitchFamily="34" charset="0"/>
              </a:rPr>
              <a:t> </a:t>
            </a:r>
          </a:p>
          <a:p>
            <a:pPr algn="justLow" rtl="0"/>
            <a:endParaRPr lang="en-US" sz="2000" dirty="0" smtClean="0">
              <a:latin typeface="Gill Sans MT" panose="020B0502020104020203" pitchFamily="34" charset="0"/>
            </a:endParaRPr>
          </a:p>
          <a:p>
            <a:pPr algn="justLow" rtl="0"/>
            <a:r>
              <a:rPr lang="en-US" sz="2000" dirty="0">
                <a:latin typeface="Gill Sans MT" panose="020B0502020104020203" pitchFamily="34" charset="0"/>
              </a:rPr>
              <a:t> </a:t>
            </a:r>
            <a:r>
              <a:rPr lang="en-US" sz="2000" dirty="0" smtClean="0">
                <a:latin typeface="Gill Sans MT" panose="020B0502020104020203" pitchFamily="34" charset="0"/>
              </a:rPr>
              <a:t>                                       </a:t>
            </a:r>
            <a:endParaRPr lang="en-US" dirty="0"/>
          </a:p>
          <a:p>
            <a:pPr algn="l" rtl="0"/>
            <a:endParaRPr lang="en-US" dirty="0" smtClean="0"/>
          </a:p>
          <a:p>
            <a:pPr algn="l" rtl="0"/>
            <a:endParaRPr lang="en-US" dirty="0"/>
          </a:p>
          <a:p>
            <a:pPr algn="l" rtl="0"/>
            <a:endParaRPr lang="en-US" dirty="0" smtClean="0"/>
          </a:p>
          <a:p>
            <a:pPr algn="l" rtl="0"/>
            <a:endParaRPr lang="en-US" dirty="0"/>
          </a:p>
          <a:p>
            <a:pPr algn="l" rtl="0"/>
            <a:endParaRPr lang="en-US" dirty="0" smtClean="0"/>
          </a:p>
          <a:p>
            <a:pPr algn="l" rtl="0"/>
            <a:endParaRPr lang="en-US" dirty="0"/>
          </a:p>
          <a:p>
            <a:pPr algn="l" rtl="0"/>
            <a:endParaRPr lang="en-US" dirty="0" smtClean="0"/>
          </a:p>
          <a:p>
            <a:pPr algn="l" rtl="0"/>
            <a:endParaRPr lang="en-US" dirty="0"/>
          </a:p>
          <a:p>
            <a:pPr algn="l" rtl="0"/>
            <a:endParaRPr lang="en-US" dirty="0" smtClean="0"/>
          </a:p>
          <a:p>
            <a:pPr algn="l" rtl="0"/>
            <a:endParaRPr lang="en-US" dirty="0"/>
          </a:p>
        </p:txBody>
      </p:sp>
      <p:cxnSp>
        <p:nvCxnSpPr>
          <p:cNvPr id="5" name="رابط مستقيم 4"/>
          <p:cNvCxnSpPr/>
          <p:nvPr/>
        </p:nvCxnSpPr>
        <p:spPr>
          <a:xfrm>
            <a:off x="0" y="785794"/>
            <a:ext cx="91440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6337989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46989" y="562341"/>
            <a:ext cx="7878572" cy="5847619"/>
          </a:xfrm>
          <a:prstGeom prst="rect">
            <a:avLst/>
          </a:prstGeom>
        </p:spPr>
      </p:pic>
    </p:spTree>
    <p:extLst>
      <p:ext uri="{BB962C8B-B14F-4D97-AF65-F5344CB8AC3E}">
        <p14:creationId xmlns="" xmlns:p14="http://schemas.microsoft.com/office/powerpoint/2010/main" val="4005967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071538" y="2714620"/>
            <a:ext cx="6858048" cy="2308324"/>
          </a:xfrm>
          <a:prstGeom prst="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rtlCol="1">
            <a:spAutoFit/>
          </a:bodyPr>
          <a:lstStyle/>
          <a:p>
            <a:pPr algn="l" rtl="0"/>
            <a:r>
              <a:rPr lang="en-US" sz="2400" b="1" dirty="0" smtClean="0"/>
              <a:t>Enteric bacteria</a:t>
            </a:r>
            <a:r>
              <a:rPr lang="en-US" sz="2400" dirty="0" smtClean="0"/>
              <a:t> are </a:t>
            </a:r>
            <a:r>
              <a:rPr lang="en-US" sz="2400" dirty="0" smtClean="0">
                <a:solidFill>
                  <a:srgbClr val="FF0000"/>
                </a:solidFill>
                <a:hlinkClick r:id="rId2" tooltip="Bacteria"/>
              </a:rPr>
              <a:t>bacteria</a:t>
            </a:r>
            <a:r>
              <a:rPr lang="en-US" sz="2400" dirty="0" smtClean="0">
                <a:solidFill>
                  <a:srgbClr val="FF0000"/>
                </a:solidFill>
              </a:rPr>
              <a:t> </a:t>
            </a:r>
            <a:r>
              <a:rPr lang="en-US" sz="2400" dirty="0" smtClean="0"/>
              <a:t>of the </a:t>
            </a:r>
            <a:r>
              <a:rPr lang="en-US" sz="2400" dirty="0" smtClean="0">
                <a:hlinkClick r:id="rId3" tooltip="Intestine"/>
              </a:rPr>
              <a:t>intestines</a:t>
            </a:r>
            <a:r>
              <a:rPr lang="en-US" sz="2400" dirty="0" smtClean="0"/>
              <a:t>, and may refer to:</a:t>
            </a:r>
          </a:p>
          <a:p>
            <a:pPr algn="l" rtl="0"/>
            <a:r>
              <a:rPr lang="en-US" sz="2400" dirty="0" smtClean="0">
                <a:hlinkClick r:id="rId4" tooltip="Gut flora"/>
              </a:rPr>
              <a:t>Gut flora</a:t>
            </a:r>
            <a:r>
              <a:rPr lang="en-US" sz="2400" dirty="0" smtClean="0"/>
              <a:t>, which are always present and usually harmless</a:t>
            </a:r>
          </a:p>
          <a:p>
            <a:pPr algn="l" rtl="0"/>
            <a:r>
              <a:rPr lang="en-US" sz="2400" dirty="0" smtClean="0"/>
              <a:t>Pathogenic bacteria of </a:t>
            </a:r>
            <a:r>
              <a:rPr lang="en-US" sz="2400" dirty="0" smtClean="0">
                <a:hlinkClick r:id="rId5" tooltip="Bacterial gastroenteritis"/>
              </a:rPr>
              <a:t>bacterial gastroenteritis</a:t>
            </a:r>
            <a:endParaRPr lang="en-US" sz="2400" dirty="0" smtClean="0"/>
          </a:p>
          <a:p>
            <a:pPr algn="l" rtl="0"/>
            <a:r>
              <a:rPr lang="en-US" sz="2400" dirty="0" smtClean="0"/>
              <a:t>The taxonomic family </a:t>
            </a:r>
            <a:r>
              <a:rPr lang="en-US" sz="2400" dirty="0" err="1" smtClean="0">
                <a:hlinkClick r:id="rId6" tooltip="Enterobacteriaceae"/>
              </a:rPr>
              <a:t>Enterobacteriaceae</a:t>
            </a:r>
            <a:endParaRPr lang="en-US" sz="2400" dirty="0"/>
          </a:p>
        </p:txBody>
      </p:sp>
      <p:sp>
        <p:nvSpPr>
          <p:cNvPr id="7" name="مربع نص 6"/>
          <p:cNvSpPr txBox="1"/>
          <p:nvPr/>
        </p:nvSpPr>
        <p:spPr>
          <a:xfrm>
            <a:off x="1643042" y="785794"/>
            <a:ext cx="5286412" cy="923330"/>
          </a:xfrm>
          <a:prstGeom prst="rect">
            <a:avLst/>
          </a:prstGeom>
          <a:solidFill>
            <a:schemeClr val="accent2">
              <a:lumMod val="40000"/>
              <a:lumOff val="60000"/>
            </a:schemeClr>
          </a:solidFill>
        </p:spPr>
        <p:style>
          <a:lnRef idx="2">
            <a:schemeClr val="dk1"/>
          </a:lnRef>
          <a:fillRef idx="1">
            <a:schemeClr val="lt1"/>
          </a:fillRef>
          <a:effectRef idx="0">
            <a:schemeClr val="dk1"/>
          </a:effectRef>
          <a:fontRef idx="minor">
            <a:schemeClr val="dk1"/>
          </a:fontRef>
        </p:style>
        <p:txBody>
          <a:bodyPr wrap="square" rtlCol="1">
            <a:spAutoFit/>
          </a:bodyPr>
          <a:lstStyle/>
          <a:p>
            <a:pPr algn="l" rtl="0"/>
            <a:r>
              <a:rPr lang="en-US" sz="5400" dirty="0" smtClean="0"/>
              <a:t>Enteric bacteria</a:t>
            </a:r>
            <a:endParaRPr lang="ar-IQ" sz="5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oshiba\Desktop\22.jpg"/>
          <p:cNvPicPr>
            <a:picLocks noChangeAspect="1" noChangeArrowheads="1"/>
          </p:cNvPicPr>
          <p:nvPr/>
        </p:nvPicPr>
        <p:blipFill>
          <a:blip r:embed="rId2"/>
          <a:srcRect/>
          <a:stretch>
            <a:fillRect/>
          </a:stretch>
        </p:blipFill>
        <p:spPr bwMode="auto">
          <a:xfrm>
            <a:off x="0" y="0"/>
            <a:ext cx="9362977" cy="6858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285720" y="642918"/>
            <a:ext cx="8001056" cy="7663636"/>
          </a:xfrm>
          <a:prstGeom prst="rect">
            <a:avLst/>
          </a:prstGeom>
          <a:noFill/>
        </p:spPr>
        <p:txBody>
          <a:bodyPr wrap="square" rtlCol="1">
            <a:spAutoFit/>
          </a:bodyPr>
          <a:lstStyle/>
          <a:p>
            <a:pPr algn="l" rtl="0"/>
            <a:r>
              <a:rPr lang="en-US" sz="2000" b="1" dirty="0" smtClean="0">
                <a:solidFill>
                  <a:srgbClr val="FF0000"/>
                </a:solidFill>
              </a:rPr>
              <a:t>Traveler’s Diarrhea</a:t>
            </a:r>
          </a:p>
          <a:p>
            <a:pPr algn="l" rtl="0"/>
            <a:r>
              <a:rPr lang="en-US" sz="2000" b="1" dirty="0" smtClean="0">
                <a:solidFill>
                  <a:schemeClr val="accent1"/>
                </a:solidFill>
              </a:rPr>
              <a:t>Organism</a:t>
            </a:r>
            <a:r>
              <a:rPr lang="en-US" sz="2000" dirty="0" smtClean="0"/>
              <a:t> :</a:t>
            </a:r>
            <a:r>
              <a:rPr lang="en-US" sz="2000" b="1" dirty="0" err="1" smtClean="0">
                <a:solidFill>
                  <a:srgbClr val="FF0000"/>
                </a:solidFill>
              </a:rPr>
              <a:t>Enterotoxigenic</a:t>
            </a:r>
            <a:r>
              <a:rPr lang="en-US" sz="2000" b="1" dirty="0" smtClean="0">
                <a:solidFill>
                  <a:srgbClr val="FF0000"/>
                </a:solidFill>
              </a:rPr>
              <a:t> </a:t>
            </a:r>
            <a:r>
              <a:rPr lang="en-US" sz="2000" b="1" i="1" dirty="0" smtClean="0">
                <a:solidFill>
                  <a:srgbClr val="FF0000"/>
                </a:solidFill>
              </a:rPr>
              <a:t>Escherichia coli </a:t>
            </a:r>
            <a:r>
              <a:rPr lang="en-US" sz="2000" b="1" dirty="0" smtClean="0">
                <a:solidFill>
                  <a:srgbClr val="FF0000"/>
                </a:solidFill>
              </a:rPr>
              <a:t>(ETEC)</a:t>
            </a:r>
            <a:r>
              <a:rPr lang="en-US" sz="2000" b="1" i="1" dirty="0" smtClean="0">
                <a:solidFill>
                  <a:srgbClr val="FF0000"/>
                </a:solidFill>
              </a:rPr>
              <a:t> </a:t>
            </a:r>
          </a:p>
          <a:p>
            <a:pPr algn="l" rtl="0"/>
            <a:r>
              <a:rPr lang="en-US" sz="2000" b="1" dirty="0" smtClean="0">
                <a:solidFill>
                  <a:schemeClr val="accent1"/>
                </a:solidFill>
              </a:rPr>
              <a:t>Physical characters </a:t>
            </a:r>
            <a:r>
              <a:rPr lang="en-US" sz="2000" dirty="0" smtClean="0"/>
              <a:t>:gram negative rod, lactose fermentation .</a:t>
            </a:r>
          </a:p>
          <a:p>
            <a:pPr algn="l" rtl="0"/>
            <a:endParaRPr lang="en-US" sz="2000" dirty="0" smtClean="0"/>
          </a:p>
          <a:p>
            <a:pPr algn="l" rtl="0"/>
            <a:r>
              <a:rPr lang="en-US" sz="2000" b="1" dirty="0" smtClean="0">
                <a:solidFill>
                  <a:schemeClr val="accent1"/>
                </a:solidFill>
              </a:rPr>
              <a:t>Etiology and epidemiology</a:t>
            </a:r>
            <a:r>
              <a:rPr lang="en-US" sz="2000" dirty="0" smtClean="0">
                <a:solidFill>
                  <a:schemeClr val="accent1"/>
                </a:solidFill>
              </a:rPr>
              <a:t>: </a:t>
            </a:r>
            <a:r>
              <a:rPr lang="en-US" sz="2000" dirty="0" smtClean="0"/>
              <a:t>transmission is by ingestion of contaminated                food or water . ETEC is a common cause of  Traveler’s Diarrhea.</a:t>
            </a:r>
          </a:p>
          <a:p>
            <a:pPr algn="l" rtl="0"/>
            <a:endParaRPr lang="en-US" sz="2000" b="1" dirty="0" smtClean="0"/>
          </a:p>
          <a:p>
            <a:pPr algn="l" rtl="0"/>
            <a:r>
              <a:rPr lang="en-US" sz="2000" b="1" dirty="0" smtClean="0">
                <a:solidFill>
                  <a:schemeClr val="accent1"/>
                </a:solidFill>
              </a:rPr>
              <a:t>Clinical manifestation</a:t>
            </a:r>
            <a:r>
              <a:rPr lang="en-US" sz="2000" dirty="0" smtClean="0"/>
              <a:t>: watery diarrhea is the main clinical manifestation.</a:t>
            </a:r>
          </a:p>
          <a:p>
            <a:pPr algn="l" rtl="0"/>
            <a:r>
              <a:rPr lang="en-US" sz="2000" b="1" dirty="0" smtClean="0">
                <a:solidFill>
                  <a:schemeClr val="accent1"/>
                </a:solidFill>
              </a:rPr>
              <a:t>Pathogenesis</a:t>
            </a:r>
            <a:r>
              <a:rPr lang="en-US" sz="2000" dirty="0" smtClean="0">
                <a:solidFill>
                  <a:schemeClr val="accent1"/>
                </a:solidFill>
              </a:rPr>
              <a:t>: </a:t>
            </a:r>
            <a:r>
              <a:rPr lang="en-US" sz="2000" dirty="0" smtClean="0"/>
              <a:t>ETEC secretes two different toxins ,  heat-labile and heat-stable </a:t>
            </a:r>
            <a:r>
              <a:rPr lang="en-US" sz="2000" dirty="0" err="1" smtClean="0"/>
              <a:t>enterotoxin</a:t>
            </a:r>
            <a:r>
              <a:rPr lang="en-US" sz="2000" dirty="0" smtClean="0"/>
              <a:t>. The bacteria adhere to intestinal epithelial cells but do not invade. </a:t>
            </a:r>
          </a:p>
          <a:p>
            <a:pPr algn="l" rtl="0"/>
            <a:r>
              <a:rPr lang="en-US" sz="2000" b="1" dirty="0" smtClean="0">
                <a:solidFill>
                  <a:schemeClr val="accent1"/>
                </a:solidFill>
              </a:rPr>
              <a:t>Laboratory diagnosis</a:t>
            </a:r>
            <a:r>
              <a:rPr lang="en-US" sz="2000" dirty="0" smtClean="0"/>
              <a:t>: many</a:t>
            </a:r>
            <a:r>
              <a:rPr lang="en-US" sz="2000" i="1" dirty="0" smtClean="0"/>
              <a:t> </a:t>
            </a:r>
            <a:r>
              <a:rPr lang="en-US" sz="2000" i="1" dirty="0" err="1" smtClean="0"/>
              <a:t>E.coli</a:t>
            </a:r>
            <a:r>
              <a:rPr lang="en-US" sz="2000" i="1" dirty="0" smtClean="0"/>
              <a:t> </a:t>
            </a:r>
            <a:r>
              <a:rPr lang="en-US" sz="2000" dirty="0" smtClean="0"/>
              <a:t>ferment lactose and </a:t>
            </a:r>
            <a:r>
              <a:rPr lang="en-US" sz="2000" dirty="0" err="1" smtClean="0"/>
              <a:t>sorbitol</a:t>
            </a:r>
            <a:r>
              <a:rPr lang="en-US" sz="2000" dirty="0" smtClean="0"/>
              <a:t> ,can be grown on a variety of selective and differential </a:t>
            </a:r>
            <a:r>
              <a:rPr lang="en-US" sz="2000" dirty="0" err="1" smtClean="0"/>
              <a:t>media.e.g</a:t>
            </a:r>
            <a:r>
              <a:rPr lang="en-US" sz="2000" dirty="0" smtClean="0"/>
              <a:t>.(</a:t>
            </a:r>
            <a:r>
              <a:rPr lang="en-US" sz="2000" dirty="0" err="1" smtClean="0"/>
              <a:t>MacConkey</a:t>
            </a:r>
            <a:r>
              <a:rPr lang="en-US" sz="2000" dirty="0" smtClean="0"/>
              <a:t> agar ,  EMB  and other).toxin genes can be detected by polymerase chain reaction .strain identification is based on serotype analysis of O, </a:t>
            </a:r>
            <a:r>
              <a:rPr lang="en-US" sz="2000" dirty="0" err="1" smtClean="0"/>
              <a:t>H,and</a:t>
            </a:r>
            <a:r>
              <a:rPr lang="en-US" sz="2000" dirty="0" smtClean="0"/>
              <a:t> K antigens.</a:t>
            </a:r>
          </a:p>
          <a:p>
            <a:pPr algn="l" rtl="0"/>
            <a:endParaRPr lang="en-US" sz="2000" dirty="0" smtClean="0"/>
          </a:p>
          <a:p>
            <a:pPr algn="l" rtl="0"/>
            <a:r>
              <a:rPr lang="en-US" sz="2000" b="1" dirty="0" smtClean="0">
                <a:solidFill>
                  <a:schemeClr val="accent1"/>
                </a:solidFill>
              </a:rPr>
              <a:t>Treatment and prevention</a:t>
            </a:r>
            <a:r>
              <a:rPr lang="en-US" sz="2000" dirty="0" smtClean="0"/>
              <a:t>: Watery diarrhea is generally self limiting and treated with fluid replacement .  Diarrheal disease is best prevented by avoiding improperly cooked foods and unpurified water.  </a:t>
            </a:r>
          </a:p>
          <a:p>
            <a:pPr algn="l" rtl="0"/>
            <a:r>
              <a:rPr lang="en-US" sz="2000" dirty="0" smtClean="0"/>
              <a:t> </a:t>
            </a:r>
          </a:p>
          <a:p>
            <a:pPr algn="l" rtl="0"/>
            <a:endParaRPr lang="en-US" dirty="0" smtClean="0"/>
          </a:p>
          <a:p>
            <a:pPr algn="l" rtl="0"/>
            <a:endParaRPr lang="en-US" dirty="0" smtClean="0"/>
          </a:p>
          <a:p>
            <a:pPr algn="l" rtl="0"/>
            <a:endParaRPr lang="en-US" dirty="0" smtClean="0"/>
          </a:p>
          <a:p>
            <a:pPr algn="l" rtl="0"/>
            <a:endParaRPr lang="ar-IQ" dirty="0"/>
          </a:p>
        </p:txBody>
      </p:sp>
      <p:cxnSp>
        <p:nvCxnSpPr>
          <p:cNvPr id="5" name="رابط مستقيم 4"/>
          <p:cNvCxnSpPr/>
          <p:nvPr/>
        </p:nvCxnSpPr>
        <p:spPr>
          <a:xfrm>
            <a:off x="357158" y="928670"/>
            <a:ext cx="835824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214414" y="1500174"/>
            <a:ext cx="2228850" cy="1790700"/>
          </a:xfrm>
          <a:prstGeom prst="rect">
            <a:avLst/>
          </a:prstGeom>
          <a:noFill/>
          <a:ln w="9525">
            <a:noFill/>
            <a:miter lim="800000"/>
            <a:headEnd/>
            <a:tailEnd/>
          </a:ln>
          <a:effectLst/>
        </p:spPr>
      </p:pic>
      <p:pic>
        <p:nvPicPr>
          <p:cNvPr id="1028" name="Picture 4" descr="نتيجة بحث الصور عن ‪e coli on macconkey agar‬‏"/>
          <p:cNvPicPr>
            <a:picLocks noChangeAspect="1" noChangeArrowheads="1"/>
          </p:cNvPicPr>
          <p:nvPr/>
        </p:nvPicPr>
        <p:blipFill>
          <a:blip r:embed="rId3"/>
          <a:srcRect/>
          <a:stretch>
            <a:fillRect/>
          </a:stretch>
        </p:blipFill>
        <p:spPr bwMode="auto">
          <a:xfrm>
            <a:off x="4857752" y="1071546"/>
            <a:ext cx="3333750" cy="3333750"/>
          </a:xfrm>
          <a:prstGeom prst="rect">
            <a:avLst/>
          </a:prstGeom>
          <a:noFill/>
        </p:spPr>
      </p:pic>
      <p:sp>
        <p:nvSpPr>
          <p:cNvPr id="5" name="مربع نص 4"/>
          <p:cNvSpPr txBox="1"/>
          <p:nvPr/>
        </p:nvSpPr>
        <p:spPr>
          <a:xfrm>
            <a:off x="1000100" y="3857628"/>
            <a:ext cx="2286016" cy="369332"/>
          </a:xfrm>
          <a:prstGeom prst="rect">
            <a:avLst/>
          </a:prstGeom>
          <a:noFill/>
        </p:spPr>
        <p:txBody>
          <a:bodyPr wrap="square" rtlCol="1">
            <a:spAutoFit/>
          </a:bodyPr>
          <a:lstStyle/>
          <a:p>
            <a:pPr algn="ctr" rtl="0"/>
            <a:r>
              <a:rPr lang="en-US" dirty="0" smtClean="0"/>
              <a:t>Gram stain of</a:t>
            </a:r>
            <a:r>
              <a:rPr lang="en-US" i="1" dirty="0" smtClean="0"/>
              <a:t> </a:t>
            </a:r>
            <a:r>
              <a:rPr lang="en-US" i="1" dirty="0" err="1" smtClean="0"/>
              <a:t>E.coli</a:t>
            </a:r>
            <a:endParaRPr lang="ar-IQ" i="1" dirty="0"/>
          </a:p>
        </p:txBody>
      </p:sp>
      <p:sp>
        <p:nvSpPr>
          <p:cNvPr id="6" name="مربع نص 5"/>
          <p:cNvSpPr txBox="1"/>
          <p:nvPr/>
        </p:nvSpPr>
        <p:spPr>
          <a:xfrm>
            <a:off x="4643438" y="4786322"/>
            <a:ext cx="3357586" cy="369332"/>
          </a:xfrm>
          <a:prstGeom prst="rect">
            <a:avLst/>
          </a:prstGeom>
          <a:noFill/>
        </p:spPr>
        <p:txBody>
          <a:bodyPr wrap="square" rtlCol="1">
            <a:spAutoFit/>
          </a:bodyPr>
          <a:lstStyle/>
          <a:p>
            <a:r>
              <a:rPr lang="en-US" dirty="0" smtClean="0"/>
              <a:t> </a:t>
            </a:r>
            <a:r>
              <a:rPr lang="en-US" i="1" dirty="0" err="1" smtClean="0"/>
              <a:t>E.coli</a:t>
            </a:r>
            <a:r>
              <a:rPr lang="en-US" dirty="0" smtClean="0"/>
              <a:t> on </a:t>
            </a:r>
            <a:r>
              <a:rPr lang="en-US" dirty="0" err="1" smtClean="0"/>
              <a:t>MacConky</a:t>
            </a:r>
            <a:r>
              <a:rPr lang="en-US" dirty="0" smtClean="0"/>
              <a:t> agar</a:t>
            </a:r>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285720" y="642918"/>
            <a:ext cx="8001056" cy="7325082"/>
          </a:xfrm>
          <a:prstGeom prst="rect">
            <a:avLst/>
          </a:prstGeom>
          <a:noFill/>
        </p:spPr>
        <p:txBody>
          <a:bodyPr wrap="square" rtlCol="1">
            <a:spAutoFit/>
          </a:bodyPr>
          <a:lstStyle/>
          <a:p>
            <a:pPr algn="l" rtl="0"/>
            <a:r>
              <a:rPr lang="en-US" sz="2000" b="1" dirty="0" smtClean="0">
                <a:solidFill>
                  <a:srgbClr val="FF0000"/>
                </a:solidFill>
              </a:rPr>
              <a:t>Hemorrhagic Colitis</a:t>
            </a:r>
          </a:p>
          <a:p>
            <a:pPr algn="l" rtl="0"/>
            <a:r>
              <a:rPr lang="en-US" b="1" dirty="0" smtClean="0">
                <a:solidFill>
                  <a:schemeClr val="accent1"/>
                </a:solidFill>
              </a:rPr>
              <a:t>Organism</a:t>
            </a:r>
            <a:r>
              <a:rPr lang="en-US" dirty="0" smtClean="0"/>
              <a:t> :</a:t>
            </a:r>
            <a:r>
              <a:rPr lang="en-US" b="1" dirty="0" err="1" smtClean="0">
                <a:solidFill>
                  <a:srgbClr val="FF0000"/>
                </a:solidFill>
              </a:rPr>
              <a:t>Enterohemorrhagic</a:t>
            </a:r>
            <a:r>
              <a:rPr lang="en-US" b="1" dirty="0" smtClean="0">
                <a:solidFill>
                  <a:srgbClr val="FF0000"/>
                </a:solidFill>
              </a:rPr>
              <a:t> </a:t>
            </a:r>
            <a:r>
              <a:rPr lang="en-US" b="1" i="1" dirty="0" smtClean="0">
                <a:solidFill>
                  <a:srgbClr val="FF0000"/>
                </a:solidFill>
              </a:rPr>
              <a:t>Escherichia coli </a:t>
            </a:r>
            <a:r>
              <a:rPr lang="en-US" b="1" dirty="0" smtClean="0">
                <a:solidFill>
                  <a:srgbClr val="FF0000"/>
                </a:solidFill>
              </a:rPr>
              <a:t>(EHEC)</a:t>
            </a:r>
            <a:r>
              <a:rPr lang="en-US" b="1" i="1" dirty="0" smtClean="0">
                <a:solidFill>
                  <a:srgbClr val="FF0000"/>
                </a:solidFill>
              </a:rPr>
              <a:t> </a:t>
            </a:r>
          </a:p>
          <a:p>
            <a:pPr algn="l" rtl="0"/>
            <a:r>
              <a:rPr lang="en-US" b="1" dirty="0" smtClean="0">
                <a:solidFill>
                  <a:schemeClr val="accent1"/>
                </a:solidFill>
              </a:rPr>
              <a:t>Physical characters </a:t>
            </a:r>
            <a:r>
              <a:rPr lang="en-US" dirty="0" smtClean="0"/>
              <a:t>:gram negative rod, </a:t>
            </a:r>
            <a:r>
              <a:rPr lang="en-US" i="1" dirty="0" err="1" smtClean="0"/>
              <a:t>E.coli</a:t>
            </a:r>
            <a:r>
              <a:rPr lang="en-US" i="1" dirty="0" smtClean="0"/>
              <a:t> </a:t>
            </a:r>
            <a:r>
              <a:rPr lang="en-US" dirty="0" smtClean="0"/>
              <a:t>strain O157:H7.</a:t>
            </a:r>
          </a:p>
          <a:p>
            <a:pPr algn="l" rtl="0"/>
            <a:endParaRPr lang="en-US" dirty="0" smtClean="0"/>
          </a:p>
          <a:p>
            <a:pPr algn="l" rtl="0"/>
            <a:r>
              <a:rPr lang="en-US" b="1" dirty="0" smtClean="0">
                <a:solidFill>
                  <a:schemeClr val="accent1"/>
                </a:solidFill>
              </a:rPr>
              <a:t>Etiology and epidemiology:</a:t>
            </a:r>
            <a:r>
              <a:rPr lang="en-US" dirty="0" smtClean="0">
                <a:solidFill>
                  <a:schemeClr val="accent1"/>
                </a:solidFill>
              </a:rPr>
              <a:t> </a:t>
            </a:r>
            <a:r>
              <a:rPr lang="en-US" dirty="0" smtClean="0"/>
              <a:t>transmission is by ingestion of contaminated food or water . Outbreaks have occurred from a wide variety of sources including undercooked hamburger ,unpasteurized apple juice, and contaminated water in swimming pools and water parks. EHEC infection require a very small infective dose that can be as low as 50 to 100 organisms.</a:t>
            </a:r>
          </a:p>
          <a:p>
            <a:pPr algn="l" rtl="0"/>
            <a:r>
              <a:rPr lang="en-US" b="1" dirty="0" smtClean="0">
                <a:solidFill>
                  <a:schemeClr val="accent1"/>
                </a:solidFill>
              </a:rPr>
              <a:t>Clinical </a:t>
            </a:r>
            <a:r>
              <a:rPr lang="en-US" b="1" dirty="0" err="1" smtClean="0">
                <a:solidFill>
                  <a:schemeClr val="accent1"/>
                </a:solidFill>
              </a:rPr>
              <a:t>manifestation</a:t>
            </a:r>
            <a:r>
              <a:rPr lang="en-US" dirty="0" err="1" smtClean="0"/>
              <a:t>:EHEC</a:t>
            </a:r>
            <a:r>
              <a:rPr lang="en-US" dirty="0" smtClean="0"/>
              <a:t> causes hemorrhagic colitis and can progress to hemolytic uremic  </a:t>
            </a:r>
            <a:r>
              <a:rPr lang="en-US" dirty="0" err="1" smtClean="0"/>
              <a:t>syndroum</a:t>
            </a:r>
            <a:r>
              <a:rPr lang="en-US" dirty="0" smtClean="0"/>
              <a:t>  (HUS).</a:t>
            </a:r>
          </a:p>
          <a:p>
            <a:pPr algn="l" rtl="0"/>
            <a:r>
              <a:rPr lang="en-US" b="1" dirty="0" err="1" smtClean="0">
                <a:solidFill>
                  <a:schemeClr val="accent1"/>
                </a:solidFill>
              </a:rPr>
              <a:t>Pathogenesis</a:t>
            </a:r>
            <a:r>
              <a:rPr lang="en-US" dirty="0" err="1" smtClean="0">
                <a:solidFill>
                  <a:schemeClr val="accent1"/>
                </a:solidFill>
              </a:rPr>
              <a:t>:</a:t>
            </a:r>
            <a:r>
              <a:rPr lang="en-US" dirty="0" err="1" smtClean="0"/>
              <a:t>the</a:t>
            </a:r>
            <a:r>
              <a:rPr lang="en-US" dirty="0" smtClean="0"/>
              <a:t> major virulence factor of EHEC is Shiga-like toxin .</a:t>
            </a:r>
            <a:r>
              <a:rPr lang="en-US" dirty="0" smtClean="0">
                <a:solidFill>
                  <a:schemeClr val="accent1"/>
                </a:solidFill>
              </a:rPr>
              <a:t> </a:t>
            </a:r>
            <a:r>
              <a:rPr lang="en-US" dirty="0" smtClean="0"/>
              <a:t>Shiga toxin targets and cleaves 28S RNA, resulting in a shut down of protein synthesis and cell </a:t>
            </a:r>
            <a:r>
              <a:rPr lang="en-US" dirty="0" err="1" smtClean="0"/>
              <a:t>death.EHEC</a:t>
            </a:r>
            <a:r>
              <a:rPr lang="en-US" dirty="0" smtClean="0"/>
              <a:t> adhere to colonic epithelial  cells and secrete toxin that is absorbed by the host cell .destruction of </a:t>
            </a:r>
            <a:r>
              <a:rPr lang="en-US" dirty="0" err="1" smtClean="0"/>
              <a:t>glomerulare</a:t>
            </a:r>
            <a:r>
              <a:rPr lang="en-US" dirty="0" smtClean="0"/>
              <a:t> endothelial cells results in acute kidney  failure and HUS.</a:t>
            </a:r>
          </a:p>
          <a:p>
            <a:pPr algn="l" rtl="0"/>
            <a:r>
              <a:rPr lang="en-US" b="1" dirty="0" smtClean="0">
                <a:solidFill>
                  <a:schemeClr val="accent1"/>
                </a:solidFill>
              </a:rPr>
              <a:t>Laboratory </a:t>
            </a:r>
            <a:r>
              <a:rPr lang="en-US" b="1" dirty="0" err="1" smtClean="0">
                <a:solidFill>
                  <a:schemeClr val="accent1"/>
                </a:solidFill>
              </a:rPr>
              <a:t>diagnosis</a:t>
            </a:r>
            <a:r>
              <a:rPr lang="en-US" dirty="0" err="1" smtClean="0"/>
              <a:t>:EHEC</a:t>
            </a:r>
            <a:r>
              <a:rPr lang="en-US" dirty="0" smtClean="0"/>
              <a:t> can be differentiated  from other </a:t>
            </a:r>
            <a:r>
              <a:rPr lang="en-US" i="1" dirty="0" err="1" smtClean="0"/>
              <a:t>E.coli</a:t>
            </a:r>
            <a:r>
              <a:rPr lang="en-US" i="1" dirty="0" smtClean="0"/>
              <a:t> </a:t>
            </a:r>
            <a:r>
              <a:rPr lang="en-US" dirty="0" smtClean="0"/>
              <a:t> by its inability to ferment </a:t>
            </a:r>
            <a:r>
              <a:rPr lang="en-US" dirty="0" err="1" smtClean="0"/>
              <a:t>sorbitol</a:t>
            </a:r>
            <a:r>
              <a:rPr lang="en-US" dirty="0" smtClean="0"/>
              <a:t>.</a:t>
            </a:r>
          </a:p>
          <a:p>
            <a:pPr algn="l" rtl="0"/>
            <a:r>
              <a:rPr lang="en-US" b="1" dirty="0" smtClean="0">
                <a:solidFill>
                  <a:schemeClr val="accent1"/>
                </a:solidFill>
              </a:rPr>
              <a:t>Treatment and prevention</a:t>
            </a:r>
            <a:r>
              <a:rPr lang="en-US" dirty="0" smtClean="0"/>
              <a:t>: infection are treated with supportive measures and antibiotics are generally not used .antibiotics have not been shown to alter the disease course and may actually increase the risk for development of HUS.</a:t>
            </a:r>
          </a:p>
          <a:p>
            <a:pPr algn="l" rtl="0"/>
            <a:r>
              <a:rPr lang="en-US" dirty="0" smtClean="0"/>
              <a:t> </a:t>
            </a:r>
          </a:p>
          <a:p>
            <a:pPr algn="l" rtl="0"/>
            <a:endParaRPr lang="en-US" dirty="0" smtClean="0"/>
          </a:p>
          <a:p>
            <a:pPr algn="l" rtl="0"/>
            <a:endParaRPr lang="en-US" dirty="0" smtClean="0"/>
          </a:p>
          <a:p>
            <a:pPr algn="l" rtl="0"/>
            <a:endParaRPr lang="en-US" dirty="0" smtClean="0"/>
          </a:p>
          <a:p>
            <a:pPr algn="l" rtl="0"/>
            <a:endParaRPr lang="ar-IQ" dirty="0"/>
          </a:p>
        </p:txBody>
      </p:sp>
      <p:cxnSp>
        <p:nvCxnSpPr>
          <p:cNvPr id="5" name="رابط مستقيم 4"/>
          <p:cNvCxnSpPr/>
          <p:nvPr/>
        </p:nvCxnSpPr>
        <p:spPr>
          <a:xfrm>
            <a:off x="357158" y="928670"/>
            <a:ext cx="835824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285720" y="642918"/>
            <a:ext cx="8001056" cy="6740307"/>
          </a:xfrm>
          <a:prstGeom prst="rect">
            <a:avLst/>
          </a:prstGeom>
          <a:noFill/>
        </p:spPr>
        <p:txBody>
          <a:bodyPr wrap="square" rtlCol="1">
            <a:spAutoFit/>
          </a:bodyPr>
          <a:lstStyle/>
          <a:p>
            <a:pPr algn="l" rtl="0"/>
            <a:r>
              <a:rPr lang="en-US" sz="2000" b="1" dirty="0" smtClean="0">
                <a:solidFill>
                  <a:srgbClr val="FF0000"/>
                </a:solidFill>
              </a:rPr>
              <a:t>Infant Diarrhea</a:t>
            </a:r>
          </a:p>
          <a:p>
            <a:pPr algn="l" rtl="0"/>
            <a:r>
              <a:rPr lang="en-US" sz="2000" b="1" dirty="0" smtClean="0">
                <a:solidFill>
                  <a:schemeClr val="accent1"/>
                </a:solidFill>
              </a:rPr>
              <a:t>Organism</a:t>
            </a:r>
            <a:r>
              <a:rPr lang="en-US" sz="2000" dirty="0" smtClean="0"/>
              <a:t> :</a:t>
            </a:r>
            <a:r>
              <a:rPr lang="en-US" b="1" dirty="0" err="1" smtClean="0">
                <a:solidFill>
                  <a:srgbClr val="FF0000"/>
                </a:solidFill>
              </a:rPr>
              <a:t>Enteropathogenic</a:t>
            </a:r>
            <a:r>
              <a:rPr lang="en-US" b="1" dirty="0" smtClean="0">
                <a:solidFill>
                  <a:srgbClr val="FF0000"/>
                </a:solidFill>
              </a:rPr>
              <a:t> (EPEC)and </a:t>
            </a:r>
            <a:r>
              <a:rPr lang="en-US" b="1" dirty="0" err="1" smtClean="0">
                <a:solidFill>
                  <a:srgbClr val="FF0000"/>
                </a:solidFill>
              </a:rPr>
              <a:t>Enteroaggregative</a:t>
            </a:r>
            <a:r>
              <a:rPr lang="en-US" b="1" dirty="0" smtClean="0">
                <a:solidFill>
                  <a:srgbClr val="FF0000"/>
                </a:solidFill>
              </a:rPr>
              <a:t>(EAEC)</a:t>
            </a:r>
            <a:r>
              <a:rPr lang="en-US" b="1" i="1" dirty="0" smtClean="0">
                <a:solidFill>
                  <a:srgbClr val="FF0000"/>
                </a:solidFill>
              </a:rPr>
              <a:t>Escherichia coli </a:t>
            </a:r>
          </a:p>
          <a:p>
            <a:pPr algn="l" rtl="0"/>
            <a:r>
              <a:rPr lang="en-US" sz="2000" b="1" dirty="0" smtClean="0">
                <a:solidFill>
                  <a:schemeClr val="accent1"/>
                </a:solidFill>
              </a:rPr>
              <a:t>Physical characters </a:t>
            </a:r>
            <a:r>
              <a:rPr lang="en-US" sz="2000" dirty="0" smtClean="0"/>
              <a:t>:gram negative rod, lactose fermentation .</a:t>
            </a:r>
          </a:p>
          <a:p>
            <a:pPr algn="l" rtl="0"/>
            <a:endParaRPr lang="en-US" sz="2000" dirty="0" smtClean="0"/>
          </a:p>
          <a:p>
            <a:pPr algn="l" rtl="0"/>
            <a:r>
              <a:rPr lang="en-US" sz="2000" b="1" dirty="0" smtClean="0">
                <a:solidFill>
                  <a:schemeClr val="accent1"/>
                </a:solidFill>
              </a:rPr>
              <a:t>Etiology and </a:t>
            </a:r>
            <a:r>
              <a:rPr lang="en-US" sz="2000" b="1" dirty="0" err="1" smtClean="0">
                <a:solidFill>
                  <a:schemeClr val="accent1"/>
                </a:solidFill>
              </a:rPr>
              <a:t>epidemiology</a:t>
            </a:r>
            <a:r>
              <a:rPr lang="en-US" sz="2000" dirty="0" err="1" smtClean="0">
                <a:solidFill>
                  <a:schemeClr val="accent1"/>
                </a:solidFill>
              </a:rPr>
              <a:t>:</a:t>
            </a:r>
            <a:r>
              <a:rPr lang="en-US" sz="2000" dirty="0" err="1" smtClean="0"/>
              <a:t>EPEC</a:t>
            </a:r>
            <a:r>
              <a:rPr lang="en-US" sz="2000" dirty="0" smtClean="0"/>
              <a:t> and EAEC are associated with infant diarrhea, especially in underdeveloped countries.</a:t>
            </a:r>
          </a:p>
          <a:p>
            <a:pPr algn="l" rtl="0"/>
            <a:endParaRPr lang="en-US" sz="2000" dirty="0" smtClean="0"/>
          </a:p>
          <a:p>
            <a:pPr algn="l" rtl="0"/>
            <a:r>
              <a:rPr lang="en-US" sz="2000" b="1" dirty="0" smtClean="0">
                <a:solidFill>
                  <a:schemeClr val="accent1"/>
                </a:solidFill>
              </a:rPr>
              <a:t>Clinical manifestation</a:t>
            </a:r>
            <a:r>
              <a:rPr lang="en-US" sz="2000" dirty="0" smtClean="0"/>
              <a:t>: watery diarrhea often accompanied by vomiting.</a:t>
            </a:r>
          </a:p>
          <a:p>
            <a:pPr algn="l" rtl="0"/>
            <a:r>
              <a:rPr lang="en-US" sz="2000" b="1" dirty="0" smtClean="0">
                <a:solidFill>
                  <a:schemeClr val="accent1"/>
                </a:solidFill>
              </a:rPr>
              <a:t>Pathogenesis</a:t>
            </a:r>
            <a:r>
              <a:rPr lang="en-US" sz="2000" dirty="0" smtClean="0">
                <a:solidFill>
                  <a:schemeClr val="accent1"/>
                </a:solidFill>
              </a:rPr>
              <a:t>: </a:t>
            </a:r>
            <a:r>
              <a:rPr lang="en-US" sz="2000" dirty="0" smtClean="0"/>
              <a:t>EPEC secretes two different toxins ,  heat-labile and heat-stable </a:t>
            </a:r>
            <a:r>
              <a:rPr lang="en-US" sz="2000" dirty="0" err="1" smtClean="0"/>
              <a:t>enterotoxin</a:t>
            </a:r>
            <a:r>
              <a:rPr lang="en-US" sz="2000" dirty="0" smtClean="0"/>
              <a:t>. The bacteria adhere to intestinal epithelial cells but do not invade. EAEC  causes destruction of </a:t>
            </a:r>
            <a:r>
              <a:rPr lang="en-US" sz="2000" dirty="0" err="1" smtClean="0"/>
              <a:t>microvilli</a:t>
            </a:r>
            <a:r>
              <a:rPr lang="en-US" sz="2000" dirty="0" smtClean="0"/>
              <a:t> and decreased fluid absorption </a:t>
            </a:r>
          </a:p>
          <a:p>
            <a:pPr algn="l" rtl="0"/>
            <a:endParaRPr lang="en-US" sz="2000" dirty="0" smtClean="0"/>
          </a:p>
          <a:p>
            <a:pPr algn="l" rtl="0"/>
            <a:endParaRPr lang="en-US" sz="2000" dirty="0" smtClean="0"/>
          </a:p>
          <a:p>
            <a:pPr algn="l" rtl="0"/>
            <a:r>
              <a:rPr lang="en-US" sz="2000" b="1" dirty="0" smtClean="0">
                <a:solidFill>
                  <a:schemeClr val="accent1"/>
                </a:solidFill>
              </a:rPr>
              <a:t>Treatment and prevention</a:t>
            </a:r>
            <a:r>
              <a:rPr lang="en-US" sz="2000" dirty="0" smtClean="0"/>
              <a:t>: Watery diarrhea is generally self limiting and treated with fluid replacement .  Diarrheal disease is best prevented by avoiding improperly cooked foods and unpurified water.  </a:t>
            </a:r>
          </a:p>
          <a:p>
            <a:pPr algn="l" rtl="0"/>
            <a:r>
              <a:rPr lang="en-US" sz="2000" dirty="0" smtClean="0"/>
              <a:t> </a:t>
            </a:r>
          </a:p>
          <a:p>
            <a:pPr algn="l" rtl="0"/>
            <a:endParaRPr lang="en-US" dirty="0" smtClean="0"/>
          </a:p>
          <a:p>
            <a:pPr algn="l" rtl="0"/>
            <a:endParaRPr lang="en-US" dirty="0" smtClean="0"/>
          </a:p>
          <a:p>
            <a:pPr algn="l" rtl="0"/>
            <a:endParaRPr lang="en-US" dirty="0" smtClean="0"/>
          </a:p>
          <a:p>
            <a:pPr algn="l" rtl="0"/>
            <a:endParaRPr lang="ar-IQ" dirty="0"/>
          </a:p>
        </p:txBody>
      </p:sp>
      <p:cxnSp>
        <p:nvCxnSpPr>
          <p:cNvPr id="5" name="رابط مستقيم 4"/>
          <p:cNvCxnSpPr/>
          <p:nvPr/>
        </p:nvCxnSpPr>
        <p:spPr>
          <a:xfrm>
            <a:off x="357158" y="928670"/>
            <a:ext cx="835824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3050" y="528638"/>
            <a:ext cx="5111354" cy="400110"/>
          </a:xfrm>
          <a:prstGeom prst="rect">
            <a:avLst/>
          </a:prstGeom>
          <a:noFill/>
        </p:spPr>
        <p:txBody>
          <a:bodyPr wrap="square" rtlCol="1">
            <a:spAutoFit/>
          </a:bodyPr>
          <a:lstStyle/>
          <a:p>
            <a:pPr algn="l" rtl="0"/>
            <a:r>
              <a:rPr lang="en-US" sz="2000" b="1" dirty="0" smtClean="0">
                <a:solidFill>
                  <a:srgbClr val="FF0000"/>
                </a:solidFill>
              </a:rPr>
              <a:t>Bacillary Dysentery  </a:t>
            </a:r>
            <a:endParaRPr lang="ar-IQ" sz="2000" b="1" dirty="0">
              <a:solidFill>
                <a:srgbClr val="FF0000"/>
              </a:solidFill>
            </a:endParaRPr>
          </a:p>
        </p:txBody>
      </p:sp>
      <p:sp>
        <p:nvSpPr>
          <p:cNvPr id="3" name="TextBox 2"/>
          <p:cNvSpPr txBox="1"/>
          <p:nvPr/>
        </p:nvSpPr>
        <p:spPr>
          <a:xfrm>
            <a:off x="1403747" y="1143000"/>
            <a:ext cx="6761560" cy="9294852"/>
          </a:xfrm>
          <a:prstGeom prst="rect">
            <a:avLst/>
          </a:prstGeom>
          <a:noFill/>
        </p:spPr>
        <p:txBody>
          <a:bodyPr wrap="square" rtlCol="1">
            <a:spAutoFit/>
          </a:bodyPr>
          <a:lstStyle/>
          <a:p>
            <a:pPr algn="l" rtl="0"/>
            <a:r>
              <a:rPr lang="en-US" sz="2400" b="1" dirty="0" smtClean="0">
                <a:solidFill>
                  <a:schemeClr val="accent1"/>
                </a:solidFill>
                <a:latin typeface="+mj-lt"/>
              </a:rPr>
              <a:t>Organism</a:t>
            </a:r>
            <a:r>
              <a:rPr lang="en-US" sz="2400" dirty="0" smtClean="0">
                <a:latin typeface="+mj-lt"/>
              </a:rPr>
              <a:t>:    </a:t>
            </a:r>
            <a:r>
              <a:rPr lang="en-US" sz="2400" dirty="0" err="1" smtClean="0">
                <a:latin typeface="+mj-lt"/>
              </a:rPr>
              <a:t>Enteroinvasive</a:t>
            </a:r>
            <a:r>
              <a:rPr lang="en-US" sz="2400" dirty="0" smtClean="0">
                <a:latin typeface="+mj-lt"/>
              </a:rPr>
              <a:t> </a:t>
            </a:r>
            <a:r>
              <a:rPr lang="en-US" sz="2400" i="1" dirty="0" smtClean="0">
                <a:latin typeface="+mj-lt"/>
              </a:rPr>
              <a:t>Escherichia coli </a:t>
            </a:r>
            <a:r>
              <a:rPr lang="en-US" sz="2400" dirty="0" smtClean="0">
                <a:latin typeface="+mj-lt"/>
              </a:rPr>
              <a:t>(EIEC)</a:t>
            </a:r>
          </a:p>
          <a:p>
            <a:pPr algn="l" rtl="0"/>
            <a:endParaRPr lang="en-US" sz="2400" dirty="0">
              <a:latin typeface="+mj-lt"/>
            </a:endParaRPr>
          </a:p>
          <a:p>
            <a:pPr algn="l" rtl="0"/>
            <a:r>
              <a:rPr lang="en-US" sz="2400" b="1" dirty="0" smtClean="0">
                <a:solidFill>
                  <a:schemeClr val="accent1"/>
                </a:solidFill>
                <a:latin typeface="+mj-lt"/>
              </a:rPr>
              <a:t>Etiology</a:t>
            </a:r>
            <a:r>
              <a:rPr lang="en-US" sz="2400" dirty="0" smtClean="0">
                <a:latin typeface="+mj-lt"/>
              </a:rPr>
              <a:t>:     most often associated with disease in underdeveloped  countries</a:t>
            </a:r>
          </a:p>
          <a:p>
            <a:pPr algn="l" rtl="0"/>
            <a:endParaRPr lang="en-US" sz="2400" dirty="0">
              <a:latin typeface="+mj-lt"/>
            </a:endParaRPr>
          </a:p>
          <a:p>
            <a:pPr algn="l" rtl="0"/>
            <a:r>
              <a:rPr lang="en-US" sz="2400" b="1" dirty="0" smtClean="0">
                <a:solidFill>
                  <a:schemeClr val="accent1"/>
                </a:solidFill>
                <a:latin typeface="+mj-lt"/>
              </a:rPr>
              <a:t>Clinical manifestation</a:t>
            </a:r>
            <a:r>
              <a:rPr lang="en-US" sz="2400" dirty="0" smtClean="0">
                <a:latin typeface="+mj-lt"/>
              </a:rPr>
              <a:t>: Dysentery</a:t>
            </a:r>
          </a:p>
          <a:p>
            <a:pPr algn="l" rtl="0"/>
            <a:endParaRPr lang="en-US" sz="2400" dirty="0" smtClean="0">
              <a:latin typeface="+mj-lt"/>
            </a:endParaRPr>
          </a:p>
          <a:p>
            <a:pPr algn="l" rtl="0"/>
            <a:r>
              <a:rPr lang="en-US" sz="2400" b="1" dirty="0" smtClean="0">
                <a:solidFill>
                  <a:schemeClr val="accent1"/>
                </a:solidFill>
                <a:latin typeface="+mj-lt"/>
              </a:rPr>
              <a:t>Pathogenesis</a:t>
            </a:r>
            <a:r>
              <a:rPr lang="en-US" sz="2400" dirty="0" smtClean="0">
                <a:latin typeface="+mj-lt"/>
              </a:rPr>
              <a:t>:  The bacteria attaches and invades </a:t>
            </a:r>
            <a:r>
              <a:rPr lang="en-US" sz="2400" dirty="0">
                <a:latin typeface="+mj-lt"/>
              </a:rPr>
              <a:t>colonic </a:t>
            </a:r>
            <a:r>
              <a:rPr lang="en-US" sz="2400" dirty="0" smtClean="0">
                <a:latin typeface="+mj-lt"/>
              </a:rPr>
              <a:t>epithelial </a:t>
            </a:r>
            <a:r>
              <a:rPr lang="en-US" sz="2400" dirty="0">
                <a:latin typeface="+mj-lt"/>
              </a:rPr>
              <a:t>cells</a:t>
            </a:r>
            <a:r>
              <a:rPr lang="en-US" sz="2400" dirty="0" smtClean="0">
                <a:latin typeface="+mj-lt"/>
              </a:rPr>
              <a:t>, resulting </a:t>
            </a:r>
            <a:r>
              <a:rPr lang="en-US" sz="2400" dirty="0">
                <a:latin typeface="+mj-lt"/>
              </a:rPr>
              <a:t>in cell death and </a:t>
            </a:r>
            <a:r>
              <a:rPr lang="en-US" sz="2400" dirty="0" smtClean="0">
                <a:latin typeface="+mj-lt"/>
              </a:rPr>
              <a:t>inflammation. The </a:t>
            </a:r>
            <a:r>
              <a:rPr lang="en-US" sz="2400" dirty="0">
                <a:latin typeface="+mj-lt"/>
              </a:rPr>
              <a:t>disease process is very similar to that of </a:t>
            </a:r>
            <a:r>
              <a:rPr lang="en-US" sz="2400" i="1" dirty="0" err="1">
                <a:latin typeface="+mj-lt"/>
              </a:rPr>
              <a:t>Shigella</a:t>
            </a:r>
            <a:r>
              <a:rPr lang="en-US" sz="2400" dirty="0" smtClean="0">
                <a:latin typeface="+mj-lt"/>
              </a:rPr>
              <a:t>.</a:t>
            </a:r>
          </a:p>
          <a:p>
            <a:pPr algn="l" rtl="0"/>
            <a:endParaRPr lang="en-US" sz="2400" dirty="0">
              <a:latin typeface="+mj-lt"/>
            </a:endParaRPr>
          </a:p>
          <a:p>
            <a:pPr algn="l" rtl="0"/>
            <a:r>
              <a:rPr lang="en-US" sz="2400" b="1" dirty="0" smtClean="0">
                <a:solidFill>
                  <a:schemeClr val="accent1"/>
                </a:solidFill>
                <a:latin typeface="+mj-lt"/>
              </a:rPr>
              <a:t>Treatment</a:t>
            </a:r>
            <a:r>
              <a:rPr lang="en-US" sz="2400" dirty="0" smtClean="0">
                <a:latin typeface="+mj-lt"/>
              </a:rPr>
              <a:t>: symptomatic treatment .The disease is self-limiting.</a:t>
            </a:r>
            <a:endParaRPr lang="en-US" sz="2400" dirty="0">
              <a:latin typeface="+mj-lt"/>
            </a:endParaRPr>
          </a:p>
          <a:p>
            <a:pPr algn="l" rtl="0"/>
            <a:endParaRPr lang="en-US" sz="2400" dirty="0">
              <a:latin typeface="Garamond" pitchFamily="18" charset="0"/>
            </a:endParaRPr>
          </a:p>
          <a:p>
            <a:pPr algn="l" rtl="0"/>
            <a:endParaRPr lang="ar-IQ" sz="2000" dirty="0">
              <a:latin typeface="Gill Sans MT" panose="020B0502020104020203" pitchFamily="34" charset="0"/>
            </a:endParaRPr>
          </a:p>
          <a:p>
            <a:pPr algn="l" rtl="0"/>
            <a:r>
              <a:rPr lang="en-US" sz="2000" dirty="0" smtClean="0">
                <a:latin typeface="Gill Sans MT" panose="020B0502020104020203" pitchFamily="34" charset="0"/>
              </a:rPr>
              <a:t> </a:t>
            </a:r>
          </a:p>
          <a:p>
            <a:pPr algn="l" rtl="0"/>
            <a:endParaRPr lang="en-US" dirty="0"/>
          </a:p>
          <a:p>
            <a:pPr algn="l" rtl="0"/>
            <a:endParaRPr lang="en-US" dirty="0" smtClean="0"/>
          </a:p>
          <a:p>
            <a:pPr algn="l" rtl="0"/>
            <a:endParaRPr lang="en-US" dirty="0"/>
          </a:p>
          <a:p>
            <a:pPr algn="l" rtl="0"/>
            <a:endParaRPr lang="en-US" dirty="0" smtClean="0"/>
          </a:p>
          <a:p>
            <a:pPr algn="l" rtl="0"/>
            <a:endParaRPr lang="en-US" dirty="0"/>
          </a:p>
          <a:p>
            <a:pPr algn="l" rtl="0"/>
            <a:endParaRPr lang="en-US" dirty="0" smtClean="0"/>
          </a:p>
          <a:p>
            <a:pPr algn="l" rtl="0"/>
            <a:endParaRPr lang="en-US" dirty="0"/>
          </a:p>
          <a:p>
            <a:pPr algn="l" rtl="0"/>
            <a:endParaRPr lang="en-US" dirty="0" smtClean="0"/>
          </a:p>
          <a:p>
            <a:pPr algn="l" rtl="0"/>
            <a:endParaRPr lang="en-US" dirty="0"/>
          </a:p>
          <a:p>
            <a:pPr algn="l" rtl="0"/>
            <a:endParaRPr lang="en-US" dirty="0" smtClean="0"/>
          </a:p>
          <a:p>
            <a:pPr algn="l" rtl="0"/>
            <a:endParaRPr lang="en-US" dirty="0"/>
          </a:p>
        </p:txBody>
      </p:sp>
      <p:cxnSp>
        <p:nvCxnSpPr>
          <p:cNvPr id="5" name="رابط مستقيم 4"/>
          <p:cNvCxnSpPr/>
          <p:nvPr/>
        </p:nvCxnSpPr>
        <p:spPr>
          <a:xfrm>
            <a:off x="928662" y="1000108"/>
            <a:ext cx="7072362"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893206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85728"/>
            <a:ext cx="5111354" cy="461665"/>
          </a:xfrm>
          <a:prstGeom prst="rect">
            <a:avLst/>
          </a:prstGeom>
          <a:noFill/>
        </p:spPr>
        <p:txBody>
          <a:bodyPr wrap="square" rtlCol="1">
            <a:spAutoFit/>
          </a:bodyPr>
          <a:lstStyle/>
          <a:p>
            <a:pPr algn="l" rtl="0"/>
            <a:r>
              <a:rPr lang="en-US" sz="2400" b="1" dirty="0">
                <a:solidFill>
                  <a:srgbClr val="FF0000"/>
                </a:solidFill>
              </a:rPr>
              <a:t>Enteric Fever (Typhoid Fever)</a:t>
            </a:r>
            <a:endParaRPr lang="ar-IQ" sz="2400" b="1" dirty="0">
              <a:solidFill>
                <a:srgbClr val="FF0000"/>
              </a:solidFill>
            </a:endParaRPr>
          </a:p>
        </p:txBody>
      </p:sp>
      <p:sp>
        <p:nvSpPr>
          <p:cNvPr id="3" name="TextBox 2"/>
          <p:cNvSpPr txBox="1"/>
          <p:nvPr/>
        </p:nvSpPr>
        <p:spPr>
          <a:xfrm>
            <a:off x="110613" y="714356"/>
            <a:ext cx="9033387" cy="9879628"/>
          </a:xfrm>
          <a:prstGeom prst="rect">
            <a:avLst/>
          </a:prstGeom>
          <a:noFill/>
        </p:spPr>
        <p:txBody>
          <a:bodyPr wrap="square" rtlCol="1">
            <a:spAutoFit/>
          </a:bodyPr>
          <a:lstStyle/>
          <a:p>
            <a:pPr algn="l" rtl="0"/>
            <a:r>
              <a:rPr lang="en-US" sz="1600" b="1" dirty="0" smtClean="0">
                <a:solidFill>
                  <a:schemeClr val="accent1"/>
                </a:solidFill>
                <a:latin typeface="Gill Sans MT" panose="020B0502020104020203" pitchFamily="34" charset="0"/>
              </a:rPr>
              <a:t>Organism</a:t>
            </a:r>
            <a:r>
              <a:rPr lang="en-US" sz="1600" b="1" dirty="0" smtClean="0">
                <a:latin typeface="Gill Sans MT" panose="020B0502020104020203" pitchFamily="34" charset="0"/>
              </a:rPr>
              <a:t>:</a:t>
            </a:r>
            <a:r>
              <a:rPr lang="en-US" sz="1600" dirty="0" smtClean="0">
                <a:latin typeface="Gill Sans MT" panose="020B0502020104020203" pitchFamily="34" charset="0"/>
              </a:rPr>
              <a:t>    </a:t>
            </a:r>
            <a:r>
              <a:rPr lang="en-US" sz="1600" i="1" dirty="0" smtClean="0">
                <a:latin typeface="Gill Sans MT" panose="020B0502020104020203" pitchFamily="34" charset="0"/>
              </a:rPr>
              <a:t>Salmonella </a:t>
            </a:r>
            <a:r>
              <a:rPr lang="en-US" sz="1600" i="1" dirty="0" err="1" smtClean="0">
                <a:latin typeface="Gill Sans MT" panose="020B0502020104020203" pitchFamily="34" charset="0"/>
              </a:rPr>
              <a:t>typhi</a:t>
            </a:r>
            <a:r>
              <a:rPr lang="en-US" sz="1600" i="1" dirty="0" smtClean="0">
                <a:latin typeface="Gill Sans MT" panose="020B0502020104020203" pitchFamily="34" charset="0"/>
              </a:rPr>
              <a:t>  </a:t>
            </a:r>
            <a:r>
              <a:rPr lang="en-US" sz="1600" dirty="0" smtClean="0">
                <a:latin typeface="Gill Sans MT" panose="020B0502020104020203" pitchFamily="34" charset="0"/>
              </a:rPr>
              <a:t>(Gram-negative rod).</a:t>
            </a:r>
          </a:p>
          <a:p>
            <a:pPr algn="l" rtl="0"/>
            <a:endParaRPr lang="en-US" sz="1600" dirty="0">
              <a:latin typeface="Gill Sans MT" panose="020B0502020104020203" pitchFamily="34" charset="0"/>
            </a:endParaRPr>
          </a:p>
          <a:p>
            <a:pPr algn="l" rtl="0"/>
            <a:r>
              <a:rPr lang="en-US" sz="1600" b="1" dirty="0" smtClean="0">
                <a:solidFill>
                  <a:schemeClr val="accent1"/>
                </a:solidFill>
                <a:latin typeface="Gill Sans MT" panose="020B0502020104020203" pitchFamily="34" charset="0"/>
              </a:rPr>
              <a:t>Etiology</a:t>
            </a:r>
            <a:r>
              <a:rPr lang="en-US" sz="1600" b="1" dirty="0" smtClean="0">
                <a:latin typeface="Gill Sans MT" panose="020B0502020104020203" pitchFamily="34" charset="0"/>
              </a:rPr>
              <a:t>:</a:t>
            </a:r>
            <a:r>
              <a:rPr lang="en-US" sz="1600" dirty="0" smtClean="0">
                <a:latin typeface="Gill Sans MT" panose="020B0502020104020203" pitchFamily="34" charset="0"/>
              </a:rPr>
              <a:t>  The only reservoir </a:t>
            </a:r>
            <a:r>
              <a:rPr lang="en-US" sz="1600" smtClean="0">
                <a:latin typeface="Gill Sans MT" panose="020B0502020104020203" pitchFamily="34" charset="0"/>
              </a:rPr>
              <a:t>of</a:t>
            </a:r>
            <a:r>
              <a:rPr lang="en-US" sz="1600" i="1">
                <a:latin typeface="Gill Sans MT" panose="020B0502020104020203" pitchFamily="34" charset="0"/>
              </a:rPr>
              <a:t> </a:t>
            </a:r>
            <a:r>
              <a:rPr lang="en-US" sz="1600" i="1" smtClean="0">
                <a:latin typeface="Gill Sans MT" panose="020B0502020104020203" pitchFamily="34" charset="0"/>
              </a:rPr>
              <a:t>S. </a:t>
            </a:r>
            <a:r>
              <a:rPr lang="en-US" sz="1600" i="1" dirty="0" err="1">
                <a:latin typeface="Gill Sans MT" panose="020B0502020104020203" pitchFamily="34" charset="0"/>
              </a:rPr>
              <a:t>typhi</a:t>
            </a:r>
            <a:r>
              <a:rPr lang="en-US" sz="1600" dirty="0" smtClean="0">
                <a:latin typeface="Gill Sans MT" panose="020B0502020104020203" pitchFamily="34" charset="0"/>
              </a:rPr>
              <a:t>  is humans. Infection occurs  after ingestion                                                                                                                          </a:t>
            </a:r>
          </a:p>
          <a:p>
            <a:pPr algn="l" rtl="0"/>
            <a:r>
              <a:rPr lang="en-US" sz="1600" dirty="0">
                <a:latin typeface="Gill Sans MT" panose="020B0502020104020203" pitchFamily="34" charset="0"/>
              </a:rPr>
              <a:t> </a:t>
            </a:r>
            <a:r>
              <a:rPr lang="en-US" sz="1600" dirty="0" smtClean="0">
                <a:latin typeface="Gill Sans MT" panose="020B0502020104020203" pitchFamily="34" charset="0"/>
              </a:rPr>
              <a:t>                of </a:t>
            </a:r>
            <a:r>
              <a:rPr lang="en-US" sz="1600" dirty="0">
                <a:latin typeface="Gill Sans MT" panose="020B0502020104020203" pitchFamily="34" charset="0"/>
              </a:rPr>
              <a:t>contaminated food or </a:t>
            </a:r>
            <a:r>
              <a:rPr lang="en-US" sz="1600" dirty="0" smtClean="0">
                <a:latin typeface="Gill Sans MT" panose="020B0502020104020203" pitchFamily="34" charset="0"/>
              </a:rPr>
              <a:t>water. Individuals can become chronic carriers, shedding                                                          </a:t>
            </a:r>
          </a:p>
          <a:p>
            <a:pPr algn="l" rtl="0"/>
            <a:r>
              <a:rPr lang="en-US" sz="1600" dirty="0" smtClean="0">
                <a:latin typeface="Gill Sans MT" panose="020B0502020104020203" pitchFamily="34" charset="0"/>
              </a:rPr>
              <a:t>                 bacteria </a:t>
            </a:r>
            <a:r>
              <a:rPr lang="en-US" sz="1600" dirty="0">
                <a:latin typeface="Gill Sans MT" panose="020B0502020104020203" pitchFamily="34" charset="0"/>
              </a:rPr>
              <a:t>in stools for months to years, </a:t>
            </a:r>
            <a:r>
              <a:rPr lang="en-US" sz="1600" dirty="0" smtClean="0">
                <a:latin typeface="Gill Sans MT" panose="020B0502020104020203" pitchFamily="34" charset="0"/>
              </a:rPr>
              <a:t>therefore </a:t>
            </a:r>
            <a:r>
              <a:rPr lang="en-US" sz="1600" dirty="0">
                <a:latin typeface="Gill Sans MT" panose="020B0502020104020203" pitchFamily="34" charset="0"/>
              </a:rPr>
              <a:t>acting as endemic reservoirs.</a:t>
            </a:r>
          </a:p>
          <a:p>
            <a:pPr algn="l" rtl="0"/>
            <a:r>
              <a:rPr lang="en-US" sz="1600" dirty="0" smtClean="0">
                <a:latin typeface="Gill Sans MT" panose="020B0502020104020203" pitchFamily="34" charset="0"/>
              </a:rPr>
              <a:t>                  </a:t>
            </a:r>
          </a:p>
          <a:p>
            <a:pPr algn="l" rtl="0"/>
            <a:r>
              <a:rPr lang="en-US" sz="1600" b="1" dirty="0" smtClean="0">
                <a:solidFill>
                  <a:schemeClr val="accent1"/>
                </a:solidFill>
                <a:latin typeface="Gill Sans MT" panose="020B0502020104020203" pitchFamily="34" charset="0"/>
              </a:rPr>
              <a:t>Clinical manifestation: </a:t>
            </a:r>
            <a:r>
              <a:rPr lang="en-US" sz="1600" i="1" dirty="0" smtClean="0">
                <a:latin typeface="Gill Sans MT" panose="020B0502020104020203" pitchFamily="34" charset="0"/>
              </a:rPr>
              <a:t>Salmonella </a:t>
            </a:r>
            <a:r>
              <a:rPr lang="en-US" sz="1600" i="1" dirty="0" err="1">
                <a:latin typeface="Gill Sans MT" panose="020B0502020104020203" pitchFamily="34" charset="0"/>
              </a:rPr>
              <a:t>typhi</a:t>
            </a:r>
            <a:r>
              <a:rPr lang="en-US" sz="1600" i="1" dirty="0">
                <a:latin typeface="Gill Sans MT" panose="020B0502020104020203" pitchFamily="34" charset="0"/>
              </a:rPr>
              <a:t> </a:t>
            </a:r>
            <a:r>
              <a:rPr lang="en-US" sz="1600" i="1" dirty="0" smtClean="0">
                <a:latin typeface="Gill Sans MT" panose="020B0502020104020203" pitchFamily="34" charset="0"/>
              </a:rPr>
              <a:t> </a:t>
            </a:r>
            <a:r>
              <a:rPr lang="en-US" sz="1600" dirty="0" smtClean="0">
                <a:latin typeface="Gill Sans MT" panose="020B0502020104020203" pitchFamily="34" charset="0"/>
              </a:rPr>
              <a:t>is the causative agent of typhoid fever. The disease starts                                                                                                             </a:t>
            </a:r>
          </a:p>
          <a:p>
            <a:pPr algn="l" rtl="0"/>
            <a:r>
              <a:rPr lang="en-US" sz="1600" dirty="0">
                <a:latin typeface="Gill Sans MT" panose="020B0502020104020203" pitchFamily="34" charset="0"/>
              </a:rPr>
              <a:t> </a:t>
            </a:r>
            <a:r>
              <a:rPr lang="en-US" sz="1600" dirty="0" smtClean="0">
                <a:latin typeface="Gill Sans MT" panose="020B0502020104020203" pitchFamily="34" charset="0"/>
              </a:rPr>
              <a:t>                                      with gastrointestinal symptoms and progresses to systemic disease. Fever</a:t>
            </a:r>
          </a:p>
          <a:p>
            <a:pPr algn="l" rtl="0"/>
            <a:r>
              <a:rPr lang="en-US" sz="1600" dirty="0">
                <a:latin typeface="Gill Sans MT" panose="020B0502020104020203" pitchFamily="34" charset="0"/>
              </a:rPr>
              <a:t> </a:t>
            </a:r>
            <a:r>
              <a:rPr lang="en-US" sz="1600" dirty="0" smtClean="0">
                <a:latin typeface="Gill Sans MT" panose="020B0502020104020203" pitchFamily="34" charset="0"/>
              </a:rPr>
              <a:t>                                      can last 3 to 4 weeks.</a:t>
            </a:r>
          </a:p>
          <a:p>
            <a:pPr algn="l" rtl="0"/>
            <a:endParaRPr lang="en-US" sz="1600" dirty="0" smtClean="0">
              <a:latin typeface="Gill Sans MT" panose="020B0502020104020203" pitchFamily="34" charset="0"/>
            </a:endParaRPr>
          </a:p>
          <a:p>
            <a:pPr algn="l" rtl="0"/>
            <a:r>
              <a:rPr lang="en-US" sz="1600" b="1" dirty="0" smtClean="0">
                <a:solidFill>
                  <a:schemeClr val="accent1"/>
                </a:solidFill>
                <a:latin typeface="Gill Sans MT" panose="020B0502020104020203" pitchFamily="34" charset="0"/>
              </a:rPr>
              <a:t>Pathogenesis: </a:t>
            </a:r>
            <a:r>
              <a:rPr lang="en-US" sz="1600" b="1" dirty="0" smtClean="0">
                <a:latin typeface="Gill Sans MT" panose="020B0502020104020203" pitchFamily="34" charset="0"/>
              </a:rPr>
              <a:t> </a:t>
            </a:r>
            <a:r>
              <a:rPr lang="en-US" sz="1600" i="1" dirty="0" smtClean="0">
                <a:latin typeface="Gill Sans MT" panose="020B0502020104020203" pitchFamily="34" charset="0"/>
              </a:rPr>
              <a:t>Salmonella </a:t>
            </a:r>
            <a:r>
              <a:rPr lang="en-US" sz="1600" i="1" dirty="0" err="1">
                <a:latin typeface="Gill Sans MT" panose="020B0502020104020203" pitchFamily="34" charset="0"/>
              </a:rPr>
              <a:t>typhi</a:t>
            </a:r>
            <a:r>
              <a:rPr lang="en-US" sz="1600" i="1" dirty="0">
                <a:latin typeface="Gill Sans MT" panose="020B0502020104020203" pitchFamily="34" charset="0"/>
              </a:rPr>
              <a:t> </a:t>
            </a:r>
            <a:r>
              <a:rPr lang="en-US" sz="1600" dirty="0" smtClean="0">
                <a:latin typeface="Gill Sans MT" panose="020B0502020104020203" pitchFamily="34" charset="0"/>
              </a:rPr>
              <a:t>has two major virulence factors, Vi polysaccharide capsule and </a:t>
            </a:r>
          </a:p>
          <a:p>
            <a:pPr algn="l" rtl="0"/>
            <a:r>
              <a:rPr lang="en-US" sz="1600" dirty="0">
                <a:latin typeface="Gill Sans MT" panose="020B0502020104020203" pitchFamily="34" charset="0"/>
              </a:rPr>
              <a:t> </a:t>
            </a:r>
            <a:r>
              <a:rPr lang="en-US" sz="1600" dirty="0" smtClean="0">
                <a:latin typeface="Gill Sans MT" panose="020B0502020104020203" pitchFamily="34" charset="0"/>
              </a:rPr>
              <a:t>                      endotoxin. Like other</a:t>
            </a:r>
            <a:r>
              <a:rPr lang="en-US" sz="1600" i="1" dirty="0">
                <a:latin typeface="Gill Sans MT" panose="020B0502020104020203" pitchFamily="34" charset="0"/>
              </a:rPr>
              <a:t> Salmonella </a:t>
            </a:r>
            <a:r>
              <a:rPr lang="en-US" sz="1600" i="1" dirty="0" smtClean="0">
                <a:latin typeface="Gill Sans MT" panose="020B0502020104020203" pitchFamily="34" charset="0"/>
              </a:rPr>
              <a:t>,</a:t>
            </a:r>
            <a:r>
              <a:rPr lang="en-US" sz="1600" dirty="0" smtClean="0">
                <a:latin typeface="Gill Sans MT" panose="020B0502020104020203" pitchFamily="34" charset="0"/>
              </a:rPr>
              <a:t> </a:t>
            </a:r>
            <a:r>
              <a:rPr lang="en-US" sz="1600" i="1" dirty="0">
                <a:latin typeface="Gill Sans MT" panose="020B0502020104020203" pitchFamily="34" charset="0"/>
              </a:rPr>
              <a:t>Salmonella </a:t>
            </a:r>
            <a:r>
              <a:rPr lang="en-US" sz="1600" i="1" dirty="0" err="1">
                <a:latin typeface="Gill Sans MT" panose="020B0502020104020203" pitchFamily="34" charset="0"/>
              </a:rPr>
              <a:t>typhi</a:t>
            </a:r>
            <a:r>
              <a:rPr lang="en-US" sz="1600" i="1" dirty="0">
                <a:latin typeface="Gill Sans MT" panose="020B0502020104020203" pitchFamily="34" charset="0"/>
              </a:rPr>
              <a:t> </a:t>
            </a:r>
            <a:r>
              <a:rPr lang="en-US" sz="1600" dirty="0" smtClean="0">
                <a:latin typeface="Gill Sans MT" panose="020B0502020104020203" pitchFamily="34" charset="0"/>
              </a:rPr>
              <a:t>invades intestinal mucosal cells,</a:t>
            </a:r>
          </a:p>
          <a:p>
            <a:pPr algn="l" rtl="0"/>
            <a:r>
              <a:rPr lang="en-US" sz="1600" dirty="0">
                <a:latin typeface="Gill Sans MT" panose="020B0502020104020203" pitchFamily="34" charset="0"/>
              </a:rPr>
              <a:t> </a:t>
            </a:r>
            <a:r>
              <a:rPr lang="en-US" sz="1600" dirty="0" smtClean="0">
                <a:latin typeface="Gill Sans MT" panose="020B0502020104020203" pitchFamily="34" charset="0"/>
              </a:rPr>
              <a:t>                       replicates in endosomes, and is transported to the sub-epithelial layer. Here they </a:t>
            </a:r>
          </a:p>
          <a:p>
            <a:pPr algn="l" rtl="0"/>
            <a:r>
              <a:rPr lang="en-US" sz="1600" dirty="0">
                <a:latin typeface="Gill Sans MT" panose="020B0502020104020203" pitchFamily="34" charset="0"/>
              </a:rPr>
              <a:t> </a:t>
            </a:r>
            <a:r>
              <a:rPr lang="en-US" sz="1600" dirty="0" smtClean="0">
                <a:latin typeface="Gill Sans MT" panose="020B0502020104020203" pitchFamily="34" charset="0"/>
              </a:rPr>
              <a:t>                      are </a:t>
            </a:r>
            <a:r>
              <a:rPr lang="en-US" sz="1600" dirty="0">
                <a:latin typeface="Gill Sans MT" panose="020B0502020104020203" pitchFamily="34" charset="0"/>
              </a:rPr>
              <a:t>engulfed by macrophages, survive and enter lymphatics and blood. Replication </a:t>
            </a:r>
            <a:r>
              <a:rPr lang="en-US" sz="1600" dirty="0" smtClean="0">
                <a:latin typeface="Gill Sans MT" panose="020B0502020104020203" pitchFamily="34" charset="0"/>
              </a:rPr>
              <a:t>in</a:t>
            </a:r>
          </a:p>
          <a:p>
            <a:pPr algn="l" rtl="0"/>
            <a:r>
              <a:rPr lang="en-US" sz="1600" dirty="0">
                <a:latin typeface="Gill Sans MT" panose="020B0502020104020203" pitchFamily="34" charset="0"/>
              </a:rPr>
              <a:t> </a:t>
            </a:r>
            <a:r>
              <a:rPr lang="en-US" sz="1600" dirty="0" smtClean="0">
                <a:latin typeface="Gill Sans MT" panose="020B0502020104020203" pitchFamily="34" charset="0"/>
              </a:rPr>
              <a:t>                       spleen </a:t>
            </a:r>
            <a:r>
              <a:rPr lang="en-US" sz="1600" dirty="0">
                <a:latin typeface="Gill Sans MT" panose="020B0502020104020203" pitchFamily="34" charset="0"/>
              </a:rPr>
              <a:t>and liver leads to long-term release of </a:t>
            </a:r>
            <a:r>
              <a:rPr lang="en-US" sz="1600" dirty="0" smtClean="0">
                <a:latin typeface="Gill Sans MT" panose="020B0502020104020203" pitchFamily="34" charset="0"/>
              </a:rPr>
              <a:t>endotoxin. The carrier state is</a:t>
            </a:r>
          </a:p>
          <a:p>
            <a:pPr algn="l" rtl="0"/>
            <a:r>
              <a:rPr lang="en-US" sz="1600" dirty="0">
                <a:latin typeface="Gill Sans MT" panose="020B0502020104020203" pitchFamily="34" charset="0"/>
              </a:rPr>
              <a:t> </a:t>
            </a:r>
            <a:r>
              <a:rPr lang="en-US" sz="1600" dirty="0" smtClean="0">
                <a:latin typeface="Gill Sans MT" panose="020B0502020104020203" pitchFamily="34" charset="0"/>
              </a:rPr>
              <a:t>                        </a:t>
            </a:r>
            <a:r>
              <a:rPr lang="en-US" sz="1600" dirty="0">
                <a:latin typeface="Gill Sans MT" panose="020B0502020104020203" pitchFamily="34" charset="0"/>
              </a:rPr>
              <a:t>characterized </a:t>
            </a:r>
            <a:r>
              <a:rPr lang="en-US" sz="1600" dirty="0" smtClean="0">
                <a:latin typeface="Gill Sans MT" panose="020B0502020104020203" pitchFamily="34" charset="0"/>
              </a:rPr>
              <a:t>by colonization </a:t>
            </a:r>
            <a:r>
              <a:rPr lang="en-US" sz="1600" dirty="0">
                <a:latin typeface="Gill Sans MT" panose="020B0502020104020203" pitchFamily="34" charset="0"/>
              </a:rPr>
              <a:t>of the gallbladder.</a:t>
            </a:r>
          </a:p>
          <a:p>
            <a:pPr algn="l" rtl="0"/>
            <a:r>
              <a:rPr lang="en-US" sz="1600" dirty="0" smtClean="0">
                <a:latin typeface="Gill Sans MT" panose="020B0502020104020203" pitchFamily="34" charset="0"/>
              </a:rPr>
              <a:t> </a:t>
            </a:r>
          </a:p>
          <a:p>
            <a:pPr algn="l" rtl="0"/>
            <a:r>
              <a:rPr lang="en-US" sz="1600" b="1" dirty="0" smtClean="0">
                <a:solidFill>
                  <a:schemeClr val="accent1"/>
                </a:solidFill>
                <a:latin typeface="Gill Sans MT" panose="020B0502020104020203" pitchFamily="34" charset="0"/>
              </a:rPr>
              <a:t>Laboratory Diagnosis</a:t>
            </a:r>
            <a:r>
              <a:rPr lang="en-US" sz="1600" b="1" dirty="0" smtClean="0">
                <a:latin typeface="Gill Sans MT" panose="020B0502020104020203" pitchFamily="34" charset="0"/>
              </a:rPr>
              <a:t>:</a:t>
            </a:r>
            <a:r>
              <a:rPr lang="en-US" sz="1600" b="1" dirty="0">
                <a:latin typeface="Gill Sans MT" panose="020B0502020104020203" pitchFamily="34" charset="0"/>
              </a:rPr>
              <a:t> </a:t>
            </a:r>
            <a:r>
              <a:rPr lang="en-US" sz="1600" i="1" dirty="0" smtClean="0">
                <a:latin typeface="Gill Sans MT" panose="020B0502020104020203" pitchFamily="34" charset="0"/>
              </a:rPr>
              <a:t>S </a:t>
            </a:r>
            <a:r>
              <a:rPr lang="en-US" sz="1600" i="1" dirty="0" err="1">
                <a:latin typeface="Gill Sans MT" panose="020B0502020104020203" pitchFamily="34" charset="0"/>
              </a:rPr>
              <a:t>typhi</a:t>
            </a:r>
            <a:r>
              <a:rPr lang="en-US" sz="1600" dirty="0">
                <a:latin typeface="Gill Sans MT" panose="020B0502020104020203" pitchFamily="34" charset="0"/>
              </a:rPr>
              <a:t> </a:t>
            </a:r>
            <a:r>
              <a:rPr lang="en-US" sz="1600" dirty="0" smtClean="0">
                <a:latin typeface="Gill Sans MT" panose="020B0502020104020203" pitchFamily="34" charset="0"/>
              </a:rPr>
              <a:t> can be isolated from blood culture in the first week of illness.</a:t>
            </a:r>
            <a:r>
              <a:rPr lang="en-US" sz="1600" b="1" dirty="0" smtClean="0"/>
              <a:t> </a:t>
            </a:r>
          </a:p>
          <a:p>
            <a:pPr algn="l" rtl="0"/>
            <a:endParaRPr lang="en-US" sz="1600" b="1" dirty="0" smtClean="0">
              <a:solidFill>
                <a:schemeClr val="accent1"/>
              </a:solidFill>
            </a:endParaRPr>
          </a:p>
          <a:p>
            <a:pPr algn="l" rtl="0"/>
            <a:r>
              <a:rPr lang="en-US" sz="1600" b="1" dirty="0" smtClean="0">
                <a:solidFill>
                  <a:schemeClr val="accent1"/>
                </a:solidFill>
              </a:rPr>
              <a:t>Treatment and Prevention:  </a:t>
            </a:r>
            <a:r>
              <a:rPr lang="en-US" sz="1600" dirty="0" smtClean="0"/>
              <a:t>a variety of antibiotics can be used to control the course of infection           including:  Ampicillin, </a:t>
            </a:r>
            <a:r>
              <a:rPr lang="en-US" sz="1600" dirty="0" err="1" smtClean="0"/>
              <a:t>Chloramphenicol</a:t>
            </a:r>
            <a:r>
              <a:rPr lang="en-US" sz="1600" dirty="0" smtClean="0"/>
              <a:t>, </a:t>
            </a:r>
            <a:r>
              <a:rPr lang="en-US" sz="1600" dirty="0" err="1" smtClean="0"/>
              <a:t>Trimethoprim</a:t>
            </a:r>
            <a:r>
              <a:rPr lang="en-US" sz="1600" dirty="0" smtClean="0"/>
              <a:t>, </a:t>
            </a:r>
            <a:r>
              <a:rPr lang="en-US" sz="1600" dirty="0" err="1" smtClean="0"/>
              <a:t>Ceftriaxone</a:t>
            </a:r>
            <a:r>
              <a:rPr lang="en-US" sz="1600" dirty="0" smtClean="0"/>
              <a:t>, and Ciprofloxacin.</a:t>
            </a:r>
          </a:p>
          <a:p>
            <a:pPr algn="l" rtl="0"/>
            <a:r>
              <a:rPr lang="en-US" sz="1600" dirty="0" smtClean="0"/>
              <a:t>                  Prevention involves proper sanitation, carriers not handling food and vaccination</a:t>
            </a:r>
          </a:p>
          <a:p>
            <a:pPr algn="l" rtl="0"/>
            <a:r>
              <a:rPr lang="en-US" sz="1600" dirty="0" smtClean="0"/>
              <a:t>                                                  against Vi polysaccharide.</a:t>
            </a:r>
            <a:endParaRPr lang="ar-IQ" sz="1600" dirty="0" smtClean="0"/>
          </a:p>
          <a:p>
            <a:pPr algn="l" rtl="0"/>
            <a:endParaRPr lang="en-US" sz="1600" dirty="0" smtClean="0">
              <a:latin typeface="Gill Sans MT" panose="020B0502020104020203" pitchFamily="34" charset="0"/>
            </a:endParaRPr>
          </a:p>
          <a:p>
            <a:pPr algn="l" rtl="0"/>
            <a:endParaRPr lang="en-US" sz="1600" dirty="0">
              <a:latin typeface="Gill Sans MT" panose="020B0502020104020203" pitchFamily="34" charset="0"/>
            </a:endParaRPr>
          </a:p>
          <a:p>
            <a:pPr algn="l" rtl="0"/>
            <a:endParaRPr lang="en-US" sz="1600" dirty="0">
              <a:latin typeface="Gill Sans MT" panose="020B0502020104020203" pitchFamily="34" charset="0"/>
            </a:endParaRPr>
          </a:p>
          <a:p>
            <a:pPr algn="l" rtl="0"/>
            <a:endParaRPr lang="ar-IQ" sz="1600" dirty="0">
              <a:latin typeface="Gill Sans MT" panose="020B0502020104020203" pitchFamily="34" charset="0"/>
            </a:endParaRPr>
          </a:p>
          <a:p>
            <a:pPr algn="l" rtl="0"/>
            <a:r>
              <a:rPr lang="en-US" sz="1600" dirty="0" smtClean="0">
                <a:latin typeface="Gill Sans MT" panose="020B0502020104020203" pitchFamily="34" charset="0"/>
              </a:rPr>
              <a:t> </a:t>
            </a:r>
          </a:p>
          <a:p>
            <a:pPr algn="l" rtl="0"/>
            <a:endParaRPr lang="en-US" sz="1600" dirty="0"/>
          </a:p>
          <a:p>
            <a:pPr algn="l" rtl="0"/>
            <a:endParaRPr lang="en-US" sz="1600" dirty="0" smtClean="0"/>
          </a:p>
          <a:p>
            <a:pPr algn="l" rtl="0"/>
            <a:endParaRPr lang="en-US" sz="1600" dirty="0"/>
          </a:p>
          <a:p>
            <a:pPr algn="l" rtl="0"/>
            <a:endParaRPr lang="en-US" sz="1600" dirty="0" smtClean="0"/>
          </a:p>
          <a:p>
            <a:pPr algn="l" rtl="0"/>
            <a:endParaRPr lang="en-US" sz="1600" dirty="0"/>
          </a:p>
          <a:p>
            <a:pPr algn="l" rtl="0"/>
            <a:endParaRPr lang="en-US" dirty="0" smtClean="0"/>
          </a:p>
          <a:p>
            <a:pPr algn="l" rtl="0"/>
            <a:endParaRPr lang="en-US" dirty="0"/>
          </a:p>
          <a:p>
            <a:pPr algn="l" rtl="0"/>
            <a:endParaRPr lang="en-US" dirty="0" smtClean="0"/>
          </a:p>
          <a:p>
            <a:pPr algn="l" rtl="0"/>
            <a:endParaRPr lang="en-US" dirty="0"/>
          </a:p>
          <a:p>
            <a:pPr algn="l" rtl="0"/>
            <a:endParaRPr lang="en-US" dirty="0" smtClean="0"/>
          </a:p>
          <a:p>
            <a:pPr algn="l" rtl="0"/>
            <a:endParaRPr lang="en-US" dirty="0"/>
          </a:p>
        </p:txBody>
      </p:sp>
      <p:cxnSp>
        <p:nvCxnSpPr>
          <p:cNvPr id="5" name="رابط مستقيم 4"/>
          <p:cNvCxnSpPr/>
          <p:nvPr/>
        </p:nvCxnSpPr>
        <p:spPr>
          <a:xfrm>
            <a:off x="0" y="714356"/>
            <a:ext cx="91440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57102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1081</TotalTime>
  <Words>1079</Words>
  <Application>Microsoft Office PowerPoint</Application>
  <PresentationFormat>عرض على الشاشة (3:4)‏</PresentationFormat>
  <Paragraphs>142</Paragraphs>
  <Slides>12</Slides>
  <Notes>0</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toshiba</dc:creator>
  <cp:lastModifiedBy>toshiba</cp:lastModifiedBy>
  <cp:revision>117</cp:revision>
  <dcterms:created xsi:type="dcterms:W3CDTF">2016-11-02T18:54:49Z</dcterms:created>
  <dcterms:modified xsi:type="dcterms:W3CDTF">2018-03-28T07:26:57Z</dcterms:modified>
</cp:coreProperties>
</file>